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67" r:id="rId3"/>
    <p:sldId id="264" r:id="rId4"/>
    <p:sldId id="279" r:id="rId5"/>
    <p:sldId id="281" r:id="rId6"/>
    <p:sldId id="269" r:id="rId7"/>
    <p:sldId id="282" r:id="rId8"/>
    <p:sldId id="270" r:id="rId9"/>
    <p:sldId id="271" r:id="rId10"/>
    <p:sldId id="272" r:id="rId11"/>
    <p:sldId id="273" r:id="rId12"/>
    <p:sldId id="278" r:id="rId13"/>
    <p:sldId id="276" r:id="rId14"/>
    <p:sldId id="268" r:id="rId15"/>
    <p:sldId id="283" r:id="rId16"/>
    <p:sldId id="275" r:id="rId17"/>
    <p:sldId id="277" r:id="rId18"/>
    <p:sldId id="274" r:id="rId19"/>
    <p:sldId id="280" r:id="rId20"/>
    <p:sldId id="266" r:id="rId21"/>
  </p:sldIdLst>
  <p:sldSz cx="12192000" cy="6858000"/>
  <p:notesSz cx="6858000" cy="9144000"/>
  <p:embeddedFontLst>
    <p:embeddedFont>
      <p:font typeface="AppleSDGothicNeoSB00" panose="02000503000000000000" pitchFamily="2" charset="-127"/>
      <p:regular r:id="rId23"/>
    </p:embeddedFont>
    <p:embeddedFont>
      <p:font typeface="G마켓 산스 Medium" panose="02000000000000000000" pitchFamily="50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예스 고딕 미디움" panose="020B0603000000000000" pitchFamily="50" charset="-127"/>
      <p:regular r:id="rId27"/>
    </p:embeddedFont>
    <p:embeddedFont>
      <p:font typeface="예스 고딕 볼드" panose="020B0803000000000000" pitchFamily="50" charset="-1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C649"/>
    <a:srgbClr val="2D5693"/>
    <a:srgbClr val="2C2B3E"/>
    <a:srgbClr val="FFFFFF"/>
    <a:srgbClr val="3839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71" autoAdjust="0"/>
    <p:restoredTop sz="87719" autoAdjust="0"/>
  </p:normalViewPr>
  <p:slideViewPr>
    <p:cSldViewPr snapToGrid="0" showGuides="1">
      <p:cViewPr varScale="1">
        <p:scale>
          <a:sx n="90" d="100"/>
          <a:sy n="90" d="100"/>
        </p:scale>
        <p:origin x="1206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8" d="100"/>
          <a:sy n="78" d="100"/>
        </p:scale>
        <p:origin x="1824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4DC3BC-324D-49B0-9711-E0D1ABF59D77}" type="datetimeFigureOut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FB4878-491D-41A3-AEEA-2E109D6A4B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480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B4878-491D-41A3-AEEA-2E109D6A4BC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0600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자주 활용할수록 한양대학교 학생</a:t>
            </a:r>
            <a:r>
              <a:rPr lang="en-US" altLang="ko-KR" dirty="0"/>
              <a:t>, </a:t>
            </a:r>
            <a:r>
              <a:rPr lang="ko-KR" altLang="en-US" dirty="0"/>
              <a:t>개별 학생의 데이터가 축적될 텐데</a:t>
            </a:r>
            <a:r>
              <a:rPr lang="en-US" altLang="ko-KR" dirty="0"/>
              <a:t>, </a:t>
            </a:r>
            <a:r>
              <a:rPr lang="ko-KR" altLang="en-US" dirty="0"/>
              <a:t>이는 추후 양질의 정보를 제공하는 데 도움이 될 것입니다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학습자 데이터 분석도 개별 맞춤형 학습 제공에 있어 핵심적인 기술이기 때문에 </a:t>
            </a:r>
            <a:r>
              <a:rPr lang="en-US" altLang="ko-KR" dirty="0"/>
              <a:t>LMS</a:t>
            </a:r>
            <a:r>
              <a:rPr lang="ko-KR" altLang="en-US" dirty="0"/>
              <a:t>의 주요 기능으로써 넣게 되었습니다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챗지피티는</a:t>
            </a:r>
            <a:r>
              <a:rPr lang="ko-KR" altLang="en-US" dirty="0"/>
              <a:t> 현 교육계에서도 어떻게 활용할 지에 대하여 논의가 활발하며</a:t>
            </a:r>
            <a:r>
              <a:rPr lang="en-US" altLang="ko-KR" dirty="0"/>
              <a:t>, </a:t>
            </a:r>
            <a:r>
              <a:rPr lang="ko-KR" altLang="en-US" dirty="0"/>
              <a:t>미래의 교육에는 당연하게 자리잡을 것이라 생각합니다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B4878-491D-41A3-AEEA-2E109D6A4B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451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학습자가 쌓아온 장기간의 경험들을 표현하는 수단이 자소서</a:t>
            </a:r>
            <a:r>
              <a:rPr lang="en-US" altLang="ko-KR" dirty="0"/>
              <a:t>, </a:t>
            </a:r>
            <a:r>
              <a:rPr lang="ko-KR" altLang="en-US" dirty="0"/>
              <a:t>면접 뿐이라는 것에 대한 억울함을 느끼신 적은 없나요</a:t>
            </a:r>
            <a:r>
              <a:rPr lang="en-US" altLang="ko-KR" dirty="0"/>
              <a:t>? </a:t>
            </a:r>
            <a:r>
              <a:rPr lang="ko-KR" altLang="en-US" dirty="0"/>
              <a:t>저희는 학습자의 역량을 평가받고 증명하는 </a:t>
            </a:r>
            <a:r>
              <a:rPr lang="en-US" altLang="ko-KR" dirty="0"/>
              <a:t>‘</a:t>
            </a:r>
            <a:r>
              <a:rPr lang="ko-KR" altLang="en-US" dirty="0"/>
              <a:t>디지털 배지</a:t>
            </a:r>
            <a:r>
              <a:rPr lang="en-US" altLang="ko-KR" dirty="0"/>
              <a:t>＇</a:t>
            </a:r>
            <a:r>
              <a:rPr lang="ko-KR" altLang="en-US" dirty="0"/>
              <a:t>의 도입을 추진해봤습니다</a:t>
            </a:r>
            <a:r>
              <a:rPr lang="en-US" altLang="ko-KR" dirty="0"/>
              <a:t>. </a:t>
            </a:r>
            <a:r>
              <a:rPr lang="ko-KR" altLang="en-US" dirty="0"/>
              <a:t>학업적으로 좋은 성과를 냈을 때도 물론이고</a:t>
            </a:r>
            <a:r>
              <a:rPr lang="en-US" altLang="ko-KR" dirty="0"/>
              <a:t>, </a:t>
            </a:r>
            <a:r>
              <a:rPr lang="ko-KR" altLang="en-US" dirty="0"/>
              <a:t>눈에 보이지 않는 소프트 스킬 및 역량에 대해서도 탁월한 성과를 보인다면</a:t>
            </a:r>
            <a:r>
              <a:rPr lang="en-US" altLang="ko-KR" dirty="0"/>
              <a:t> </a:t>
            </a:r>
            <a:r>
              <a:rPr lang="ko-KR" altLang="en-US" dirty="0"/>
              <a:t>배지를 받을 수 있습니다</a:t>
            </a:r>
            <a:r>
              <a:rPr lang="en-US" altLang="ko-KR" dirty="0"/>
              <a:t>. </a:t>
            </a:r>
            <a:r>
              <a:rPr lang="ko-KR" altLang="en-US" dirty="0"/>
              <a:t>이러한 오픈 배지 생태계는 교육기관에서 학습자에게 배지를 제공하는 것을 넘어</a:t>
            </a:r>
            <a:r>
              <a:rPr lang="en-US" altLang="ko-KR" dirty="0"/>
              <a:t>, </a:t>
            </a:r>
            <a:r>
              <a:rPr lang="ko-KR" altLang="en-US" dirty="0"/>
              <a:t>입사대상 기관에도 전달할 수 있는 시스템입니다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블록체인을 기반으로 하여 학습자의 배지를 블록에 영속적으로 보관 가능하고</a:t>
            </a:r>
            <a:r>
              <a:rPr lang="en-US" altLang="ko-KR" dirty="0"/>
              <a:t>, </a:t>
            </a:r>
            <a:r>
              <a:rPr lang="ko-KR" altLang="en-US" dirty="0"/>
              <a:t>투명성과 보안성으로 인해 학습자</a:t>
            </a:r>
            <a:r>
              <a:rPr lang="en-US" altLang="ko-KR" dirty="0"/>
              <a:t>, </a:t>
            </a:r>
            <a:r>
              <a:rPr lang="ko-KR" altLang="en-US" dirty="0"/>
              <a:t>입사대상기관 모두 신뢰를 가질 수 있습니다</a:t>
            </a:r>
            <a:r>
              <a:rPr lang="en-US" altLang="ko-KR" dirty="0"/>
              <a:t>. </a:t>
            </a:r>
            <a:r>
              <a:rPr lang="ko-KR" altLang="en-US" dirty="0"/>
              <a:t>그에 따라 저희는 입사대상기관을 한양대학교 현장실습 </a:t>
            </a:r>
            <a:r>
              <a:rPr lang="ko-KR" altLang="en-US" dirty="0" err="1"/>
              <a:t>하이웹으로</a:t>
            </a:r>
            <a:r>
              <a:rPr lang="ko-KR" altLang="en-US" dirty="0"/>
              <a:t> 두고</a:t>
            </a:r>
            <a:r>
              <a:rPr lang="en-US" altLang="ko-KR" dirty="0"/>
              <a:t>, </a:t>
            </a:r>
            <a:r>
              <a:rPr lang="ko-KR" altLang="en-US" dirty="0"/>
              <a:t>기존 한양대학교 학적과 연동되었던 것처럼 디지털 배지도 연동해 기관이 조회할 수 있도록 하는 아이디어를 도출하게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B4878-491D-41A3-AEEA-2E109D6A4B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287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여러분들의 이해를 돕기 위하여 시나리오를 준비했습니다</a:t>
            </a:r>
            <a:r>
              <a:rPr lang="en-US" altLang="ko-KR" dirty="0"/>
              <a:t>. </a:t>
            </a:r>
            <a:r>
              <a:rPr lang="ko-KR" altLang="en-US" dirty="0" err="1"/>
              <a:t>김한양</a:t>
            </a:r>
            <a:r>
              <a:rPr lang="ko-KR" altLang="en-US" dirty="0"/>
              <a:t> 학생은 정보시스템학과 전공과목인 정보시스템개론</a:t>
            </a:r>
            <a:r>
              <a:rPr lang="en-US" altLang="ko-KR" dirty="0"/>
              <a:t> – </a:t>
            </a:r>
            <a:r>
              <a:rPr lang="ko-KR" altLang="en-US" dirty="0"/>
              <a:t>정보시스템분석 </a:t>
            </a:r>
            <a:r>
              <a:rPr lang="en-US" altLang="ko-KR" dirty="0"/>
              <a:t>– </a:t>
            </a:r>
            <a:r>
              <a:rPr lang="ko-KR" altLang="en-US" dirty="0"/>
              <a:t>정보시스템설계 과목의 종합 성적이 학과 상위 </a:t>
            </a:r>
            <a:r>
              <a:rPr lang="en-US" altLang="ko-KR" dirty="0"/>
              <a:t>3</a:t>
            </a:r>
            <a:r>
              <a:rPr lang="ko-KR" altLang="en-US" dirty="0"/>
              <a:t>퍼센트 이내였습니다</a:t>
            </a:r>
            <a:r>
              <a:rPr lang="en-US" altLang="ko-KR" dirty="0"/>
              <a:t>.</a:t>
            </a:r>
            <a:r>
              <a:rPr lang="ko-KR" altLang="en-US" dirty="0"/>
              <a:t> 그 밖에 한양대학교 공과대학 측에서 </a:t>
            </a:r>
            <a:r>
              <a:rPr lang="ko-KR" altLang="en-US" dirty="0" err="1"/>
              <a:t>수립해놓은</a:t>
            </a:r>
            <a:r>
              <a:rPr lang="ko-KR" altLang="en-US" dirty="0"/>
              <a:t> 배지 취득 요건을 충족하여 지난 해 말 </a:t>
            </a:r>
            <a:r>
              <a:rPr lang="en-US" altLang="ko-KR" dirty="0"/>
              <a:t>‘</a:t>
            </a:r>
            <a:r>
              <a:rPr lang="ko-KR" altLang="en-US" dirty="0"/>
              <a:t>정보시스템전문가</a:t>
            </a:r>
            <a:r>
              <a:rPr lang="en-US" altLang="ko-KR" dirty="0"/>
              <a:t>’ </a:t>
            </a:r>
            <a:r>
              <a:rPr lang="ko-KR" altLang="en-US" dirty="0"/>
              <a:t>디지털 배지를 취득하게 되었습니다</a:t>
            </a:r>
            <a:r>
              <a:rPr lang="en-US" altLang="ko-KR" dirty="0"/>
              <a:t>. </a:t>
            </a:r>
            <a:r>
              <a:rPr lang="ko-KR" altLang="en-US" dirty="0"/>
              <a:t>이 디지털 배지는 </a:t>
            </a:r>
            <a:r>
              <a:rPr lang="en-US" altLang="ko-KR" dirty="0"/>
              <a:t>3</a:t>
            </a:r>
            <a:r>
              <a:rPr lang="ko-KR" altLang="en-US" dirty="0"/>
              <a:t>학년이 된 현재에도 배지 블록에 안전하게 보관되고 있으며</a:t>
            </a:r>
            <a:r>
              <a:rPr lang="en-US" altLang="ko-KR" dirty="0"/>
              <a:t>. HY-LMS</a:t>
            </a:r>
            <a:r>
              <a:rPr lang="ko-KR" altLang="en-US" dirty="0"/>
              <a:t>는 블록체인 플랫폼으로서 한양 학생의 계정</a:t>
            </a:r>
            <a:r>
              <a:rPr lang="en-US" altLang="ko-KR" dirty="0"/>
              <a:t>, </a:t>
            </a:r>
            <a:r>
              <a:rPr lang="ko-KR" altLang="en-US" dirty="0"/>
              <a:t>커뮤니티 내 프로필 등에서 조회 가능하도록 되어 있습니다</a:t>
            </a:r>
            <a:r>
              <a:rPr lang="en-US" altLang="ko-KR" dirty="0"/>
              <a:t>. </a:t>
            </a:r>
            <a:r>
              <a:rPr lang="ko-KR" altLang="en-US" dirty="0"/>
              <a:t>이 디지털 배지는 한양대학교 포털</a:t>
            </a:r>
            <a:r>
              <a:rPr lang="en-US" altLang="ko-KR" dirty="0"/>
              <a:t>, </a:t>
            </a:r>
            <a:r>
              <a:rPr lang="ko-KR" altLang="en-US" dirty="0"/>
              <a:t>한양대학교 현장실습 기관인 </a:t>
            </a:r>
            <a:r>
              <a:rPr lang="ko-KR" altLang="en-US" dirty="0" err="1"/>
              <a:t>하이웹</a:t>
            </a:r>
            <a:r>
              <a:rPr lang="ko-KR" altLang="en-US" dirty="0"/>
              <a:t> 사이트 내에서도 확인이 가능합니다</a:t>
            </a:r>
            <a:r>
              <a:rPr lang="en-US" altLang="ko-KR" dirty="0"/>
              <a:t>. </a:t>
            </a:r>
            <a:r>
              <a:rPr lang="ko-KR" altLang="en-US" dirty="0"/>
              <a:t>물론</a:t>
            </a:r>
            <a:r>
              <a:rPr lang="en-US" altLang="ko-KR" dirty="0"/>
              <a:t>, </a:t>
            </a:r>
            <a:r>
              <a:rPr lang="ko-KR" altLang="en-US" dirty="0" err="1"/>
              <a:t>하이웹</a:t>
            </a:r>
            <a:r>
              <a:rPr lang="ko-KR" altLang="en-US" dirty="0"/>
              <a:t> 기관 측에서도 한양 학생의 </a:t>
            </a:r>
            <a:r>
              <a:rPr lang="en-US" altLang="ko-KR" dirty="0"/>
              <a:t>'</a:t>
            </a:r>
            <a:r>
              <a:rPr lang="ko-KR" altLang="en-US" dirty="0"/>
              <a:t>정보시스템전문가</a:t>
            </a:r>
            <a:r>
              <a:rPr lang="en-US" altLang="ko-KR" dirty="0"/>
              <a:t>’ </a:t>
            </a:r>
            <a:r>
              <a:rPr lang="ko-KR" altLang="en-US" dirty="0"/>
              <a:t>디지털 배지를 조회하고</a:t>
            </a:r>
            <a:r>
              <a:rPr lang="en-US" altLang="ko-KR" dirty="0"/>
              <a:t>, </a:t>
            </a:r>
            <a:r>
              <a:rPr lang="ko-KR" altLang="en-US" dirty="0"/>
              <a:t>취득 기준을 확인 가능하게 하여 한양 학생의 역량을 평가할 수 있는 하나의 지표로 활용하였습니다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B4878-491D-41A3-AEEA-2E109D6A4B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666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B4878-491D-41A3-AEEA-2E109D6A4BC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116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B4878-491D-41A3-AEEA-2E109D6A4B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0104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B4878-491D-41A3-AEEA-2E109D6A4B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302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B4878-491D-41A3-AEEA-2E109D6A4BC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280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B4878-491D-41A3-AEEA-2E109D6A4BC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155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sz="1800" b="0" i="0" dirty="0">
                <a:solidFill>
                  <a:srgbClr val="555555"/>
                </a:solidFill>
                <a:effectLst/>
                <a:latin typeface="Spoqa Han Sans"/>
              </a:rPr>
              <a:t>LMS </a:t>
            </a:r>
            <a:r>
              <a:rPr lang="ko-KR" altLang="en-US" sz="1800" b="0" i="0" dirty="0">
                <a:solidFill>
                  <a:srgbClr val="555555"/>
                </a:solidFill>
                <a:effectLst/>
                <a:latin typeface="Spoqa Han Sans"/>
              </a:rPr>
              <a:t>개념 분석과 한양대학교 사용자 조사를 기반으로 다음과 같은 사용자 페르소나를 설정하였습니다</a:t>
            </a:r>
            <a:r>
              <a:rPr lang="en-US" altLang="ko-KR" sz="1800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pPr algn="l"/>
            <a:r>
              <a:rPr lang="ko-KR" altLang="en-US" sz="1800" b="0" i="0" dirty="0">
                <a:solidFill>
                  <a:srgbClr val="555555"/>
                </a:solidFill>
                <a:effectLst/>
                <a:latin typeface="Spoqa Han Sans"/>
              </a:rPr>
              <a:t>사용자 페르소나 설정한 이유</a:t>
            </a:r>
            <a:endParaRPr lang="en-US" altLang="ko-KR" sz="18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algn="l"/>
            <a:r>
              <a:rPr lang="ko-KR" altLang="en-US" sz="1800" b="0" i="0" dirty="0">
                <a:solidFill>
                  <a:srgbClr val="555555"/>
                </a:solidFill>
                <a:effectLst/>
                <a:latin typeface="Spoqa Han Sans"/>
              </a:rPr>
              <a:t>   </a:t>
            </a:r>
            <a:r>
              <a:rPr lang="en-US" altLang="ko-KR" sz="1800" b="0" i="0" dirty="0">
                <a:solidFill>
                  <a:srgbClr val="555555"/>
                </a:solidFill>
                <a:effectLst/>
                <a:latin typeface="Spoqa Han Sans"/>
              </a:rPr>
              <a:t>- </a:t>
            </a:r>
            <a:r>
              <a:rPr lang="ko-KR" altLang="en-US" sz="1800" b="0" i="0" dirty="0">
                <a:solidFill>
                  <a:srgbClr val="555555"/>
                </a:solidFill>
                <a:effectLst/>
                <a:latin typeface="Spoqa Han Sans"/>
              </a:rPr>
              <a:t>가상의 인물이지만 실제 사용자들이 필요하고 느낄 만한 것에 대해 보다 쉽게 이해하고 접근 가능</a:t>
            </a:r>
            <a:endParaRPr lang="ko-KR" altLang="en-US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algn="l"/>
            <a:r>
              <a:rPr lang="ko-KR" altLang="en-US" sz="1800" b="0" i="0" dirty="0">
                <a:solidFill>
                  <a:srgbClr val="555555"/>
                </a:solidFill>
                <a:effectLst/>
                <a:latin typeface="Spoqa Han Sans"/>
              </a:rPr>
              <a:t>   </a:t>
            </a:r>
            <a:r>
              <a:rPr lang="en-US" altLang="ko-KR" sz="1800" b="0" i="0" dirty="0">
                <a:solidFill>
                  <a:srgbClr val="555555"/>
                </a:solidFill>
                <a:effectLst/>
                <a:latin typeface="Spoqa Han Sans"/>
              </a:rPr>
              <a:t>- </a:t>
            </a:r>
            <a:r>
              <a:rPr lang="ko-KR" altLang="en-US" sz="1800" b="0" i="0" dirty="0">
                <a:solidFill>
                  <a:srgbClr val="555555"/>
                </a:solidFill>
                <a:effectLst/>
                <a:latin typeface="Spoqa Han Sans"/>
              </a:rPr>
              <a:t>페르소나는 마케팅</a:t>
            </a:r>
            <a:r>
              <a:rPr lang="en-US" altLang="ko-KR" sz="1800" b="0" i="0" dirty="0">
                <a:solidFill>
                  <a:srgbClr val="555555"/>
                </a:solidFill>
                <a:effectLst/>
                <a:latin typeface="Spoqa Han Sans"/>
              </a:rPr>
              <a:t>, </a:t>
            </a:r>
            <a:r>
              <a:rPr lang="ko-KR" altLang="en-US" sz="1800" b="0" i="0" dirty="0">
                <a:solidFill>
                  <a:srgbClr val="555555"/>
                </a:solidFill>
                <a:effectLst/>
                <a:latin typeface="Spoqa Han Sans"/>
              </a:rPr>
              <a:t>디자인</a:t>
            </a:r>
            <a:r>
              <a:rPr lang="en-US" altLang="ko-KR" sz="1800" b="0" i="0" dirty="0">
                <a:solidFill>
                  <a:srgbClr val="555555"/>
                </a:solidFill>
                <a:effectLst/>
                <a:latin typeface="Spoqa Han Sans"/>
              </a:rPr>
              <a:t>, </a:t>
            </a:r>
            <a:r>
              <a:rPr lang="ko-KR" altLang="en-US" sz="1800" b="0" i="0" dirty="0">
                <a:solidFill>
                  <a:srgbClr val="555555"/>
                </a:solidFill>
                <a:effectLst/>
                <a:latin typeface="Spoqa Han Sans"/>
              </a:rPr>
              <a:t>판매 등 다양한 개발 조직 간에 사용자 이해를 위한 상호소통의 도구로서 유용하게 이용</a:t>
            </a:r>
            <a:endParaRPr lang="ko-KR" altLang="en-US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B4878-491D-41A3-AEEA-2E109D6A4BC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048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B4878-491D-41A3-AEEA-2E109D6A4BC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062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디지털 배지에 대해서는 뒤에 더 언급하겠습니다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B4878-491D-41A3-AEEA-2E109D6A4BC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0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네이비즘</a:t>
            </a:r>
            <a:r>
              <a:rPr lang="ko-KR" altLang="en-US" dirty="0"/>
              <a:t> 언급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B4878-491D-41A3-AEEA-2E109D6A4BC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458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CJ</a:t>
            </a:r>
            <a:r>
              <a:rPr lang="ko-KR" altLang="en-US" dirty="0"/>
              <a:t> 임직원의 학습 플랫폼인 </a:t>
            </a:r>
            <a:r>
              <a:rPr lang="en-US" altLang="ko-KR" dirty="0"/>
              <a:t>CJ</a:t>
            </a:r>
            <a:r>
              <a:rPr lang="ko-KR" altLang="en-US" dirty="0"/>
              <a:t>캠퍼스 참고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B4878-491D-41A3-AEEA-2E109D6A4BC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637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카카오톡</a:t>
            </a:r>
            <a:r>
              <a:rPr lang="en-US" altLang="ko-KR" dirty="0"/>
              <a:t>, </a:t>
            </a:r>
            <a:r>
              <a:rPr lang="ko-KR" altLang="en-US" dirty="0"/>
              <a:t>줌</a:t>
            </a:r>
            <a:r>
              <a:rPr lang="en-US" altLang="ko-KR" dirty="0"/>
              <a:t> </a:t>
            </a:r>
            <a:r>
              <a:rPr lang="ko-KR" altLang="en-US" dirty="0"/>
              <a:t>등 기능 참고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B4878-491D-41A3-AEEA-2E109D6A4BC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116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</a:t>
            </a:r>
            <a:r>
              <a:rPr lang="en-US" altLang="ko-KR" dirty="0"/>
              <a:t>: </a:t>
            </a:r>
            <a:r>
              <a:rPr lang="ko-KR" altLang="en-US" dirty="0"/>
              <a:t>사전에 각 팀원의 역량을 알고 팀 프로젝트를 진행한다면 서로의 역할 분배와 강점 활용에 도움이 될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오른쪽</a:t>
            </a:r>
            <a:r>
              <a:rPr lang="en-US" altLang="ko-KR" dirty="0"/>
              <a:t>: TED</a:t>
            </a:r>
            <a:r>
              <a:rPr lang="ko-KR" altLang="en-US" dirty="0"/>
              <a:t>의 강의 평가 기능 참고</a:t>
            </a:r>
            <a:r>
              <a:rPr lang="en-US" altLang="ko-KR" dirty="0"/>
              <a:t>. </a:t>
            </a:r>
            <a:r>
              <a:rPr lang="ko-KR" altLang="en-US" dirty="0"/>
              <a:t>평가용 키워드를 선택하게 함으로써 구체적인 평가 가능</a:t>
            </a:r>
            <a:r>
              <a:rPr lang="en-US" altLang="ko-KR" dirty="0"/>
              <a:t>. </a:t>
            </a:r>
            <a:r>
              <a:rPr lang="ko-KR" altLang="en-US" dirty="0"/>
              <a:t>보통 서술형 평가 잘 안 쓰고 넘기잖아요</a:t>
            </a:r>
            <a:r>
              <a:rPr lang="en-US" altLang="ko-KR" dirty="0"/>
              <a:t>. </a:t>
            </a:r>
            <a:r>
              <a:rPr lang="ko-KR" altLang="en-US" dirty="0"/>
              <a:t>그런데 선택지를 주면 평가하기가 쉬워질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B4878-491D-41A3-AEEA-2E109D6A4BC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04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DDD858-415C-6416-7690-BDABC67164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3181972-A087-02B8-22EF-5C97A01DF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BEC30B-D7D8-FE5C-A44B-98A2834D60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34431D-AB39-44EF-9C30-DBC2C3FF48E5}" type="datetimeFigureOut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C07C4D-DC15-858A-C04D-AE75887F0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DF4EC-757E-E542-DAE5-3DE266FC0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D35F0-7D92-45B2-B942-8C0CCC55D8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454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112F30-3F80-A273-83A3-43AE51FF5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F0280A-F0F4-6283-34CE-E283296313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595E3C-7366-F1B0-306D-C851E774DE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34431D-AB39-44EF-9C30-DBC2C3FF48E5}" type="datetimeFigureOut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A993AA-A8F6-1364-054F-500A38C1A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5EFE20-04D7-B384-7285-9362E4CDD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D35F0-7D92-45B2-B942-8C0CCC55D8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660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5E71B4F-A619-91FC-B22D-7975BF24B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038EA6-1054-06D3-314D-06B5620151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0F3576-0850-AD5A-19F0-55200CB53B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34431D-AB39-44EF-9C30-DBC2C3FF48E5}" type="datetimeFigureOut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804936-11CC-5CBC-B655-781DECB2A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D370A1-B3E3-586F-AA79-2463B87FD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D35F0-7D92-45B2-B942-8C0CCC55D8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02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664ECF-434D-D03D-5BDB-22E6CED44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20E001-7223-4352-4463-30814AB6F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7C15E9-43E0-0BC0-4A8A-15850FEE08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34431D-AB39-44EF-9C30-DBC2C3FF48E5}" type="datetimeFigureOut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039671-7CDD-85AD-CCF8-881E84314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6447AF-504B-BE6E-D263-7B8B8F11B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D35F0-7D92-45B2-B942-8C0CCC55D8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692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5D1044-94E1-C678-0008-16D4D92E3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E8F868-E208-C937-819A-2D2B64CAC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EB4632-9AA0-9B72-B3AA-A0F429807D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34431D-AB39-44EF-9C30-DBC2C3FF48E5}" type="datetimeFigureOut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73DCC6-03D5-7BCF-619A-A0ABB89EB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49B4D3-D99F-D2E1-C294-4C5954624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D35F0-7D92-45B2-B942-8C0CCC55D8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108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B967F-DAA6-7106-A662-1D09A1A42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F2EABD-3027-C289-7174-137997C3CB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7AA38E-5052-809A-E750-91E22AF3CE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99D166-5376-8317-60FF-6A12D217E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34431D-AB39-44EF-9C30-DBC2C3FF48E5}" type="datetimeFigureOut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B54112-1CA9-8A02-72D2-613059854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8591DB-0698-EE07-79C2-D741521B3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D35F0-7D92-45B2-B942-8C0CCC55D8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419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E5556B-5E5F-91E5-41BD-35167EA9E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8EFAF8-148C-9910-F9C2-ECBEE8B54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3E0687-17AB-3290-A773-C0DEB04998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BC094BC-9EA4-21C6-CFE7-F20DF485C7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6D4406-BD44-B5C9-373D-C02EECFC27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AA7CD02-D1D5-964A-2907-C2BB4827B7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34431D-AB39-44EF-9C30-DBC2C3FF48E5}" type="datetimeFigureOut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59F44A0-052A-D7F6-AF2E-57D12474C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88DD42A-D32D-0E71-0BD6-4C0C18BB6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D35F0-7D92-45B2-B942-8C0CCC55D8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30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538E86-103A-8A44-BB4B-7CA830A87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2609AB4-F5DB-82C6-D88F-3B7EA919D8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34431D-AB39-44EF-9C30-DBC2C3FF48E5}" type="datetimeFigureOut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E940FBB-6218-CDCE-E81A-3228D86EF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2B472E-5221-FDA1-943C-274140833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D35F0-7D92-45B2-B942-8C0CCC55D8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804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6D2BBBE-5E4F-F86E-D2D8-F382810977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34431D-AB39-44EF-9C30-DBC2C3FF48E5}" type="datetimeFigureOut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E02470A-2F2A-EDE4-B6C0-5B2D22812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10B545-E142-20E0-C09B-DB7D3923B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D35F0-7D92-45B2-B942-8C0CCC55D8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913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6987CA-3DBD-7997-2B94-94EF1D07B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EFEF54-186F-3AF2-8429-F7DA6C676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0EBD1-B6CC-9FC2-3B48-60C6E43EE3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5C2F10-7E9F-1EE7-0C64-969F5F09C3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34431D-AB39-44EF-9C30-DBC2C3FF48E5}" type="datetimeFigureOut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8B0BD8-B328-3EDF-F9EC-F86F47ED6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07A51F-4AFB-6FD8-5571-1DA196382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D35F0-7D92-45B2-B942-8C0CCC55D8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186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64D318-8FA6-BEBC-7143-2CF3AB878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944C1B6-EA8D-9001-3453-9757691F24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2B26C9-CE0A-7862-1F54-BF6A22C0E7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39C2BE-B054-F704-0BFD-6E51CF0959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34431D-AB39-44EF-9C30-DBC2C3FF48E5}" type="datetimeFigureOut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F46708-5FC0-755D-3C63-F28C6CACA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67A26-B18F-DEE3-5730-EAEE420DF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D35F0-7D92-45B2-B942-8C0CCC55D8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036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D1C5D7F-49C4-43FC-D922-7C9D158C4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1FA19A-E86F-10DB-4C80-564B5D4BB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7239F4-30F3-E32D-0753-7140D2D4A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8546" y="6356350"/>
            <a:ext cx="3075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3EA94A-4B45-1B40-F3E9-1B8D5A1AF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356350"/>
            <a:ext cx="34428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D35F0-7D92-45B2-B942-8C0CCC55D8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377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8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9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4E548FC-97C8-0A33-7097-87D25B0B24C7}"/>
              </a:ext>
            </a:extLst>
          </p:cNvPr>
          <p:cNvSpPr/>
          <p:nvPr/>
        </p:nvSpPr>
        <p:spPr>
          <a:xfrm>
            <a:off x="482600" y="552127"/>
            <a:ext cx="11214100" cy="527518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55E01BA-C740-18EB-9AC3-392DF9315D13}"/>
              </a:ext>
            </a:extLst>
          </p:cNvPr>
          <p:cNvSpPr/>
          <p:nvPr/>
        </p:nvSpPr>
        <p:spPr>
          <a:xfrm>
            <a:off x="1234255" y="5349389"/>
            <a:ext cx="9723490" cy="963208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7118530-51EA-5BC8-3DC9-C27C51DC84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04" b="7696"/>
          <a:stretch/>
        </p:blipFill>
        <p:spPr bwMode="auto">
          <a:xfrm>
            <a:off x="8690857" y="2519905"/>
            <a:ext cx="2546350" cy="27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999B05-6E52-3B76-39EE-05306AE2C85A}"/>
              </a:ext>
            </a:extLst>
          </p:cNvPr>
          <p:cNvSpPr txBox="1"/>
          <p:nvPr/>
        </p:nvSpPr>
        <p:spPr>
          <a:xfrm>
            <a:off x="2227968" y="5591122"/>
            <a:ext cx="7736064" cy="4567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  <a:tabLst>
                <a:tab pos="1612900" algn="l"/>
              </a:tabLst>
            </a:pPr>
            <a:r>
              <a:rPr lang="en-US" altLang="ko-KR" dirty="0">
                <a:solidFill>
                  <a:srgbClr val="2D5693"/>
                </a:solidFill>
                <a:latin typeface="+mj-ea"/>
                <a:ea typeface="+mj-ea"/>
              </a:rPr>
              <a:t>9</a:t>
            </a:r>
            <a:r>
              <a:rPr lang="ko-KR" altLang="en-US" dirty="0">
                <a:solidFill>
                  <a:srgbClr val="2D5693"/>
                </a:solidFill>
                <a:latin typeface="+mj-ea"/>
                <a:ea typeface="+mj-ea"/>
              </a:rPr>
              <a:t>조 </a:t>
            </a:r>
            <a:r>
              <a:rPr lang="en-US" altLang="ko-KR" dirty="0">
                <a:solidFill>
                  <a:srgbClr val="2D5693"/>
                </a:solidFill>
                <a:latin typeface="+mj-ea"/>
                <a:ea typeface="+mj-ea"/>
              </a:rPr>
              <a:t>- </a:t>
            </a:r>
            <a:r>
              <a:rPr lang="ko-KR" altLang="en-US" dirty="0">
                <a:solidFill>
                  <a:srgbClr val="2D5693"/>
                </a:solidFill>
                <a:latin typeface="+mj-ea"/>
                <a:ea typeface="+mj-ea"/>
              </a:rPr>
              <a:t>정보시스템학과 </a:t>
            </a:r>
            <a:r>
              <a:rPr lang="ko-KR" altLang="en-US" dirty="0" err="1">
                <a:solidFill>
                  <a:srgbClr val="2D5693"/>
                </a:solidFill>
                <a:latin typeface="+mj-ea"/>
                <a:ea typeface="+mj-ea"/>
              </a:rPr>
              <a:t>강무성</a:t>
            </a:r>
            <a:r>
              <a:rPr lang="ko-KR" altLang="en-US" dirty="0">
                <a:solidFill>
                  <a:srgbClr val="2D5693"/>
                </a:solidFill>
                <a:latin typeface="+mj-ea"/>
                <a:ea typeface="+mj-ea"/>
              </a:rPr>
              <a:t> </a:t>
            </a:r>
            <a:r>
              <a:rPr lang="en-US" altLang="ko-KR" dirty="0">
                <a:solidFill>
                  <a:srgbClr val="2D5693"/>
                </a:solidFill>
                <a:latin typeface="+mj-ea"/>
                <a:ea typeface="+mj-ea"/>
              </a:rPr>
              <a:t>· </a:t>
            </a:r>
            <a:r>
              <a:rPr lang="ko-KR" altLang="en-US" dirty="0">
                <a:solidFill>
                  <a:srgbClr val="2D5693"/>
                </a:solidFill>
                <a:latin typeface="+mj-ea"/>
                <a:ea typeface="+mj-ea"/>
              </a:rPr>
              <a:t>정보시스템학과 </a:t>
            </a:r>
            <a:r>
              <a:rPr lang="ko-KR" altLang="en-US" dirty="0" err="1">
                <a:solidFill>
                  <a:srgbClr val="2D5693"/>
                </a:solidFill>
                <a:latin typeface="+mj-ea"/>
                <a:ea typeface="+mj-ea"/>
              </a:rPr>
              <a:t>김석영</a:t>
            </a:r>
            <a:r>
              <a:rPr lang="ko-KR" altLang="en-US" dirty="0">
                <a:solidFill>
                  <a:srgbClr val="2D5693"/>
                </a:solidFill>
                <a:latin typeface="+mj-ea"/>
                <a:ea typeface="+mj-ea"/>
              </a:rPr>
              <a:t> </a:t>
            </a:r>
            <a:r>
              <a:rPr lang="en-US" altLang="ko-KR" dirty="0">
                <a:solidFill>
                  <a:srgbClr val="2D5693"/>
                </a:solidFill>
                <a:latin typeface="+mj-ea"/>
                <a:ea typeface="+mj-ea"/>
              </a:rPr>
              <a:t>· </a:t>
            </a:r>
            <a:r>
              <a:rPr lang="ko-KR" altLang="en-US" dirty="0">
                <a:solidFill>
                  <a:srgbClr val="2D5693"/>
                </a:solidFill>
                <a:latin typeface="+mj-ea"/>
                <a:ea typeface="+mj-ea"/>
              </a:rPr>
              <a:t>교육공학과 정은서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0E1F225-CE55-F8DC-1036-010974CB2946}"/>
              </a:ext>
            </a:extLst>
          </p:cNvPr>
          <p:cNvCxnSpPr>
            <a:cxnSpLocks/>
          </p:cNvCxnSpPr>
          <p:nvPr/>
        </p:nvCxnSpPr>
        <p:spPr>
          <a:xfrm>
            <a:off x="3213100" y="924175"/>
            <a:ext cx="57785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2658DBD-D141-532E-D233-67CF027B3B4E}"/>
              </a:ext>
            </a:extLst>
          </p:cNvPr>
          <p:cNvGrpSpPr/>
          <p:nvPr/>
        </p:nvGrpSpPr>
        <p:grpSpPr>
          <a:xfrm>
            <a:off x="1155848" y="2046020"/>
            <a:ext cx="6300902" cy="2140566"/>
            <a:chOff x="1021499" y="3249896"/>
            <a:chExt cx="6300902" cy="214056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5037481-5C1A-1323-E73F-7FE291425F11}"/>
                </a:ext>
              </a:extLst>
            </p:cNvPr>
            <p:cNvSpPr txBox="1"/>
            <p:nvPr/>
          </p:nvSpPr>
          <p:spPr>
            <a:xfrm>
              <a:off x="1021499" y="3249896"/>
              <a:ext cx="59817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dirty="0">
                  <a:ln w="38100">
                    <a:solidFill>
                      <a:schemeClr val="tx1"/>
                    </a:solidFill>
                  </a:ln>
                  <a:latin typeface="+mj-ea"/>
                  <a:ea typeface="+mj-ea"/>
                </a:rPr>
                <a:t>HY-LMS </a:t>
              </a:r>
              <a:endParaRPr lang="ko-KR" altLang="en-US" sz="8000" dirty="0">
                <a:ln w="38100">
                  <a:solidFill>
                    <a:schemeClr val="tx1"/>
                  </a:solidFill>
                </a:ln>
                <a:latin typeface="+mj-ea"/>
                <a:ea typeface="+mj-e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CFDE149-90AB-0F93-3D74-4B243FBB5B68}"/>
                </a:ext>
              </a:extLst>
            </p:cNvPr>
            <p:cNvSpPr txBox="1"/>
            <p:nvPr/>
          </p:nvSpPr>
          <p:spPr>
            <a:xfrm>
              <a:off x="1110399" y="4455346"/>
              <a:ext cx="6212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n w="12700">
                    <a:solidFill>
                      <a:srgbClr val="2D5693"/>
                    </a:solidFill>
                  </a:ln>
                  <a:solidFill>
                    <a:srgbClr val="2D5693"/>
                  </a:solidFill>
                  <a:latin typeface="+mj-ea"/>
                  <a:ea typeface="+mj-ea"/>
                </a:rPr>
                <a:t>HANYANG </a:t>
              </a:r>
              <a:r>
                <a:rPr lang="en-US" altLang="ko-KR" sz="2400" dirty="0">
                  <a:ln w="12700">
                    <a:solidFill>
                      <a:schemeClr val="tx1"/>
                    </a:solidFill>
                  </a:ln>
                  <a:latin typeface="+mj-ea"/>
                  <a:ea typeface="+mj-ea"/>
                </a:rPr>
                <a:t>Learning Management System</a:t>
              </a:r>
              <a:endParaRPr lang="ko-KR" altLang="en-US" sz="2400" dirty="0">
                <a:ln w="12700">
                  <a:solidFill>
                    <a:schemeClr val="tx1"/>
                  </a:solidFill>
                </a:ln>
                <a:latin typeface="+mj-ea"/>
                <a:ea typeface="+mj-ea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011663D-56A6-6AEC-C1F0-104B25AA192F}"/>
                </a:ext>
              </a:extLst>
            </p:cNvPr>
            <p:cNvSpPr txBox="1"/>
            <p:nvPr/>
          </p:nvSpPr>
          <p:spPr>
            <a:xfrm>
              <a:off x="1110399" y="4990352"/>
              <a:ext cx="62120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n w="12700">
                    <a:noFill/>
                  </a:ln>
                  <a:latin typeface="+mj-ea"/>
                  <a:ea typeface="+mj-ea"/>
                </a:rPr>
                <a:t>학생용 </a:t>
              </a:r>
              <a:r>
                <a:rPr lang="en-US" altLang="ko-KR" sz="2000" dirty="0">
                  <a:ln w="12700">
                    <a:noFill/>
                  </a:ln>
                  <a:latin typeface="+mj-ea"/>
                  <a:ea typeface="+mj-ea"/>
                </a:rPr>
                <a:t>LMS</a:t>
              </a:r>
              <a:r>
                <a:rPr lang="ko-KR" altLang="en-US" sz="2000" dirty="0">
                  <a:ln w="12700">
                    <a:noFill/>
                  </a:ln>
                  <a:latin typeface="+mj-ea"/>
                  <a:ea typeface="+mj-ea"/>
                </a:rPr>
                <a:t> 기능 개선 및 개발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FC1A172-EBCD-9B7D-8D83-C6F2E46FE7D4}"/>
              </a:ext>
            </a:extLst>
          </p:cNvPr>
          <p:cNvSpPr txBox="1"/>
          <p:nvPr/>
        </p:nvSpPr>
        <p:spPr>
          <a:xfrm>
            <a:off x="5392517" y="644979"/>
            <a:ext cx="1419666" cy="45679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  <a:tabLst>
                <a:tab pos="1612900" algn="l"/>
              </a:tabLst>
            </a:pPr>
            <a:r>
              <a:rPr lang="en-US" altLang="ko-KR" dirty="0">
                <a:solidFill>
                  <a:srgbClr val="2D5693"/>
                </a:solidFill>
                <a:latin typeface="+mj-ea"/>
                <a:ea typeface="+mj-ea"/>
              </a:rPr>
              <a:t>ERP </a:t>
            </a:r>
            <a:r>
              <a:rPr lang="ko-KR" altLang="en-US" dirty="0">
                <a:solidFill>
                  <a:srgbClr val="2D5693"/>
                </a:solidFill>
                <a:latin typeface="+mj-ea"/>
                <a:ea typeface="+mj-ea"/>
              </a:rPr>
              <a:t>시스템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08906FA-8E13-A234-52B5-46688C656BB4}"/>
              </a:ext>
            </a:extLst>
          </p:cNvPr>
          <p:cNvCxnSpPr>
            <a:cxnSpLocks/>
          </p:cNvCxnSpPr>
          <p:nvPr/>
        </p:nvCxnSpPr>
        <p:spPr>
          <a:xfrm>
            <a:off x="470522" y="1283523"/>
            <a:ext cx="756501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511D847-543C-B68D-E76E-164DE753D5C6}"/>
              </a:ext>
            </a:extLst>
          </p:cNvPr>
          <p:cNvCxnSpPr>
            <a:cxnSpLocks/>
          </p:cNvCxnSpPr>
          <p:nvPr/>
        </p:nvCxnSpPr>
        <p:spPr>
          <a:xfrm>
            <a:off x="1227023" y="1283523"/>
            <a:ext cx="736600" cy="718019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말풍선: 타원형 40">
            <a:extLst>
              <a:ext uri="{FF2B5EF4-FFF2-40B4-BE49-F238E27FC236}">
                <a16:creationId xmlns:a16="http://schemas.microsoft.com/office/drawing/2014/main" id="{003B3B00-BE57-087D-3F41-90C94ECCE5CB}"/>
              </a:ext>
            </a:extLst>
          </p:cNvPr>
          <p:cNvSpPr/>
          <p:nvPr/>
        </p:nvSpPr>
        <p:spPr>
          <a:xfrm>
            <a:off x="7485146" y="1929476"/>
            <a:ext cx="1773018" cy="1323439"/>
          </a:xfrm>
          <a:custGeom>
            <a:avLst/>
            <a:gdLst>
              <a:gd name="connsiteX0" fmla="*/ 2144235 w 1773018"/>
              <a:gd name="connsiteY0" fmla="*/ 1088714 h 1323439"/>
              <a:gd name="connsiteX1" fmla="*/ 1608613 w 1773018"/>
              <a:gd name="connsiteY1" fmla="*/ 1045580 h 1323439"/>
              <a:gd name="connsiteX2" fmla="*/ 612511 w 1773018"/>
              <a:gd name="connsiteY2" fmla="*/ 1291040 h 1323439"/>
              <a:gd name="connsiteX3" fmla="*/ 82008 w 1773018"/>
              <a:gd name="connsiteY3" fmla="*/ 383753 h 1323439"/>
              <a:gd name="connsiteX4" fmla="*/ 1055634 w 1773018"/>
              <a:gd name="connsiteY4" fmla="*/ 12153 h 1323439"/>
              <a:gd name="connsiteX5" fmla="*/ 1748677 w 1773018"/>
              <a:gd name="connsiteY5" fmla="*/ 815715 h 1323439"/>
              <a:gd name="connsiteX6" fmla="*/ 2144235 w 1773018"/>
              <a:gd name="connsiteY6" fmla="*/ 1088714 h 1323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3018" h="1323439" fill="none" extrusionOk="0">
                <a:moveTo>
                  <a:pt x="2144235" y="1088714"/>
                </a:moveTo>
                <a:cubicBezTo>
                  <a:pt x="1935370" y="1048201"/>
                  <a:pt x="1789683" y="1059628"/>
                  <a:pt x="1608613" y="1045580"/>
                </a:cubicBezTo>
                <a:cubicBezTo>
                  <a:pt x="1365755" y="1324975"/>
                  <a:pt x="948948" y="1453515"/>
                  <a:pt x="612511" y="1291040"/>
                </a:cubicBezTo>
                <a:cubicBezTo>
                  <a:pt x="82033" y="1164279"/>
                  <a:pt x="-216663" y="766931"/>
                  <a:pt x="82008" y="383753"/>
                </a:cubicBezTo>
                <a:cubicBezTo>
                  <a:pt x="263796" y="118993"/>
                  <a:pt x="701976" y="-115141"/>
                  <a:pt x="1055634" y="12153"/>
                </a:cubicBezTo>
                <a:cubicBezTo>
                  <a:pt x="1561503" y="74113"/>
                  <a:pt x="1833650" y="454732"/>
                  <a:pt x="1748677" y="815715"/>
                </a:cubicBezTo>
                <a:cubicBezTo>
                  <a:pt x="1902045" y="904262"/>
                  <a:pt x="2035225" y="1032747"/>
                  <a:pt x="2144235" y="1088714"/>
                </a:cubicBezTo>
                <a:close/>
              </a:path>
              <a:path w="1773018" h="1323439" stroke="0" extrusionOk="0">
                <a:moveTo>
                  <a:pt x="2144235" y="1088714"/>
                </a:moveTo>
                <a:cubicBezTo>
                  <a:pt x="1985083" y="1050272"/>
                  <a:pt x="1794588" y="1034991"/>
                  <a:pt x="1608613" y="1045580"/>
                </a:cubicBezTo>
                <a:cubicBezTo>
                  <a:pt x="1455787" y="1247292"/>
                  <a:pt x="896799" y="1357661"/>
                  <a:pt x="612511" y="1291040"/>
                </a:cubicBezTo>
                <a:cubicBezTo>
                  <a:pt x="147651" y="1214920"/>
                  <a:pt x="-116198" y="686066"/>
                  <a:pt x="82008" y="383753"/>
                </a:cubicBezTo>
                <a:cubicBezTo>
                  <a:pt x="321874" y="65471"/>
                  <a:pt x="691224" y="6236"/>
                  <a:pt x="1055634" y="12153"/>
                </a:cubicBezTo>
                <a:cubicBezTo>
                  <a:pt x="1532733" y="51004"/>
                  <a:pt x="1791425" y="399073"/>
                  <a:pt x="1748677" y="815715"/>
                </a:cubicBezTo>
                <a:cubicBezTo>
                  <a:pt x="1874245" y="925630"/>
                  <a:pt x="2050500" y="1021208"/>
                  <a:pt x="2144235" y="1088714"/>
                </a:cubicBezTo>
                <a:close/>
              </a:path>
            </a:pathLst>
          </a:custGeom>
          <a:solidFill>
            <a:schemeClr val="bg1"/>
          </a:solidFill>
          <a:ln w="19050">
            <a:extLst>
              <a:ext uri="{C807C97D-BFC1-408E-A445-0C87EB9F89A2}">
                <ask:lineSketchStyleProps xmlns:ask="http://schemas.microsoft.com/office/drawing/2018/sketchyshapes" sd="1951205607">
                  <a:prstGeom prst="wedgeEllipseCallout">
                    <a:avLst>
                      <a:gd name="adj1" fmla="val 70937"/>
                      <a:gd name="adj2" fmla="val 32264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D5693"/>
                </a:solidFill>
                <a:latin typeface="+mj-ea"/>
                <a:ea typeface="+mj-ea"/>
              </a:rPr>
              <a:t>기대된다</a:t>
            </a:r>
            <a:r>
              <a:rPr lang="en-US" altLang="ko-KR" dirty="0">
                <a:solidFill>
                  <a:srgbClr val="2D5693"/>
                </a:solidFill>
                <a:latin typeface="+mj-ea"/>
                <a:ea typeface="+mj-ea"/>
              </a:rPr>
              <a:t>~</a:t>
            </a:r>
            <a:endParaRPr lang="ko-KR" altLang="en-US" dirty="0">
              <a:solidFill>
                <a:srgbClr val="2D5693"/>
              </a:solidFill>
              <a:latin typeface="+mj-ea"/>
              <a:ea typeface="+mj-ea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834C434-1CAB-AF1E-98E3-A24EF06C6F08}"/>
              </a:ext>
            </a:extLst>
          </p:cNvPr>
          <p:cNvGrpSpPr/>
          <p:nvPr/>
        </p:nvGrpSpPr>
        <p:grpSpPr>
          <a:xfrm rot="8164877">
            <a:off x="6982845" y="3690990"/>
            <a:ext cx="947809" cy="1099353"/>
            <a:chOff x="5642350" y="4267780"/>
            <a:chExt cx="1251688" cy="1362699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37D9E7F2-7C66-C592-0E2A-6BDADFB67CF0}"/>
                </a:ext>
              </a:extLst>
            </p:cNvPr>
            <p:cNvCxnSpPr>
              <a:cxnSpLocks/>
            </p:cNvCxnSpPr>
            <p:nvPr/>
          </p:nvCxnSpPr>
          <p:spPr>
            <a:xfrm rot="13435123">
              <a:off x="5948237" y="4741484"/>
              <a:ext cx="945801" cy="888995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8D5AEA6-E3A0-A52A-F965-A00C03F715AF}"/>
                </a:ext>
              </a:extLst>
            </p:cNvPr>
            <p:cNvCxnSpPr>
              <a:cxnSpLocks/>
            </p:cNvCxnSpPr>
            <p:nvPr/>
          </p:nvCxnSpPr>
          <p:spPr>
            <a:xfrm rot="13435123" flipH="1">
              <a:off x="5642350" y="4267780"/>
              <a:ext cx="891262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0360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6B32D82-E702-0A88-9316-FD38DB367EE6}"/>
              </a:ext>
            </a:extLst>
          </p:cNvPr>
          <p:cNvSpPr/>
          <p:nvPr/>
        </p:nvSpPr>
        <p:spPr>
          <a:xfrm>
            <a:off x="0" y="5491"/>
            <a:ext cx="12192000" cy="713586"/>
          </a:xfrm>
          <a:prstGeom prst="rect">
            <a:avLst/>
          </a:prstGeom>
          <a:solidFill>
            <a:srgbClr val="2D56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5BF6B0-55C0-0EB5-5C43-9A167EF66909}"/>
              </a:ext>
            </a:extLst>
          </p:cNvPr>
          <p:cNvSpPr txBox="1"/>
          <p:nvPr/>
        </p:nvSpPr>
        <p:spPr>
          <a:xfrm>
            <a:off x="325586" y="177618"/>
            <a:ext cx="726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612900" algn="l"/>
              </a:tabLst>
            </a:pP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개선업무 설계 및 화면 설계 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- 3)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과목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7AED32-11C1-CC3F-81A1-0EC9A00911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t="18240" r="22698" b="20893"/>
          <a:stretch/>
        </p:blipFill>
        <p:spPr>
          <a:xfrm>
            <a:off x="9578118" y="102328"/>
            <a:ext cx="2288296" cy="481171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319F019-8134-C44B-BB44-2D7E7986AEB7}"/>
              </a:ext>
            </a:extLst>
          </p:cNvPr>
          <p:cNvCxnSpPr>
            <a:cxnSpLocks/>
          </p:cNvCxnSpPr>
          <p:nvPr/>
        </p:nvCxnSpPr>
        <p:spPr>
          <a:xfrm>
            <a:off x="325586" y="713589"/>
            <a:ext cx="1154082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슬라이드 번호 개체 틀 42">
            <a:extLst>
              <a:ext uri="{FF2B5EF4-FFF2-40B4-BE49-F238E27FC236}">
                <a16:creationId xmlns:a16="http://schemas.microsoft.com/office/drawing/2014/main" id="{6D4EB495-6D34-82B1-CB3A-407E7DC94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454400" cy="365125"/>
          </a:xfrm>
        </p:spPr>
        <p:txBody>
          <a:bodyPr/>
          <a:lstStyle/>
          <a:p>
            <a:fld id="{12E4A7CE-0AEF-4CDB-AE49-E66554760344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5FD2F073-A38E-4113-8392-38D7C47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2EB16FA-A916-03EC-E954-62903A19A5D8}"/>
              </a:ext>
            </a:extLst>
          </p:cNvPr>
          <p:cNvSpPr/>
          <p:nvPr/>
        </p:nvSpPr>
        <p:spPr>
          <a:xfrm>
            <a:off x="336097" y="1054680"/>
            <a:ext cx="11505846" cy="360000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D5693"/>
                </a:solidFill>
                <a:highlight>
                  <a:srgbClr val="FFFFFF"/>
                </a:highlight>
                <a:latin typeface="+mj-ea"/>
                <a:ea typeface="+mj-ea"/>
              </a:rPr>
              <a:t>TO-BE</a:t>
            </a:r>
            <a:endParaRPr lang="ko-KR" altLang="en-US" dirty="0">
              <a:solidFill>
                <a:srgbClr val="2D5693"/>
              </a:solidFill>
              <a:highlight>
                <a:srgbClr val="FFFFFF"/>
              </a:highlight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BBF613-4EC5-1864-5291-EF22DB263F6A}"/>
              </a:ext>
            </a:extLst>
          </p:cNvPr>
          <p:cNvSpPr txBox="1"/>
          <p:nvPr/>
        </p:nvSpPr>
        <p:spPr>
          <a:xfrm>
            <a:off x="336097" y="5780847"/>
            <a:ext cx="11530318" cy="435864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‘</a:t>
            </a:r>
            <a:r>
              <a:rPr lang="ko-KR" altLang="en-US" sz="1600" dirty="0">
                <a:solidFill>
                  <a:srgbClr val="0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챌린지</a:t>
            </a:r>
            <a:r>
              <a:rPr lang="en-US" altLang="ko-KR" sz="1600" dirty="0">
                <a:solidFill>
                  <a:srgbClr val="0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’ </a:t>
            </a:r>
            <a:r>
              <a:rPr lang="ko-KR" altLang="en-US" sz="1600" dirty="0">
                <a:solidFill>
                  <a:srgbClr val="0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탭에서</a:t>
            </a:r>
            <a:r>
              <a:rPr lang="en-US" altLang="ko-KR" sz="1600" dirty="0">
                <a:solidFill>
                  <a:srgbClr val="0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학습 수준</a:t>
            </a:r>
            <a:r>
              <a:rPr lang="en-US" altLang="ko-KR" sz="1600" dirty="0">
                <a:solidFill>
                  <a:srgbClr val="0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및 학습 목표가 일치하는 학습자끼리 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스터디를 만들어 조직 학습 가능</a:t>
            </a:r>
            <a:endParaRPr lang="ko-KR" altLang="en-US" sz="1600" dirty="0">
              <a:effectLst/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3567EC5-70FA-2DD6-3D08-168C577FF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134" y="1626619"/>
            <a:ext cx="7015732" cy="3946350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623884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 4">
            <a:extLst>
              <a:ext uri="{FF2B5EF4-FFF2-40B4-BE49-F238E27FC236}">
                <a16:creationId xmlns:a16="http://schemas.microsoft.com/office/drawing/2014/main" id="{F88D756E-545B-30E7-79CD-BD1A457A74DA}"/>
              </a:ext>
            </a:extLst>
          </p:cNvPr>
          <p:cNvSpPr/>
          <p:nvPr/>
        </p:nvSpPr>
        <p:spPr>
          <a:xfrm rot="5400000">
            <a:off x="3652898" y="2439664"/>
            <a:ext cx="2022751" cy="1531451"/>
          </a:xfrm>
          <a:custGeom>
            <a:avLst/>
            <a:gdLst>
              <a:gd name="connsiteX0" fmla="*/ 3579435 w 7138415"/>
              <a:gd name="connsiteY0" fmla="*/ 0 h 3384967"/>
              <a:gd name="connsiteX1" fmla="*/ 4608580 w 7138415"/>
              <a:gd name="connsiteY1" fmla="*/ 875588 h 3384967"/>
              <a:gd name="connsiteX2" fmla="*/ 4263802 w 7138415"/>
              <a:gd name="connsiteY2" fmla="*/ 875588 h 3384967"/>
              <a:gd name="connsiteX3" fmla="*/ 4266808 w 7138415"/>
              <a:gd name="connsiteY3" fmla="*/ 983579 h 3384967"/>
              <a:gd name="connsiteX4" fmla="*/ 7138415 w 7138415"/>
              <a:gd name="connsiteY4" fmla="*/ 3384967 h 3384967"/>
              <a:gd name="connsiteX5" fmla="*/ 0 w 7138415"/>
              <a:gd name="connsiteY5" fmla="*/ 3384967 h 3384967"/>
              <a:gd name="connsiteX6" fmla="*/ 2835662 w 7138415"/>
              <a:gd name="connsiteY6" fmla="*/ 964900 h 3384967"/>
              <a:gd name="connsiteX7" fmla="*/ 2842240 w 7138415"/>
              <a:gd name="connsiteY7" fmla="*/ 875588 h 3384967"/>
              <a:gd name="connsiteX8" fmla="*/ 2529836 w 7138415"/>
              <a:gd name="connsiteY8" fmla="*/ 875588 h 338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38415" h="3384967">
                <a:moveTo>
                  <a:pt x="3579435" y="0"/>
                </a:moveTo>
                <a:lnTo>
                  <a:pt x="4608580" y="875588"/>
                </a:lnTo>
                <a:lnTo>
                  <a:pt x="4263802" y="875588"/>
                </a:lnTo>
                <a:lnTo>
                  <a:pt x="4266808" y="983579"/>
                </a:lnTo>
                <a:cubicBezTo>
                  <a:pt x="4349703" y="1947288"/>
                  <a:pt x="5279436" y="3030291"/>
                  <a:pt x="7138415" y="3384967"/>
                </a:cubicBezTo>
                <a:lnTo>
                  <a:pt x="0" y="3384967"/>
                </a:lnTo>
                <a:cubicBezTo>
                  <a:pt x="2006318" y="3043685"/>
                  <a:pt x="2731786" y="1848503"/>
                  <a:pt x="2835662" y="964900"/>
                </a:cubicBezTo>
                <a:lnTo>
                  <a:pt x="2842240" y="875588"/>
                </a:lnTo>
                <a:lnTo>
                  <a:pt x="2529836" y="87558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18000000"/>
            </a:lightRig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36F401E-C4E9-FDEE-0B3E-D2E17C6604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8"/>
          <a:stretch/>
        </p:blipFill>
        <p:spPr>
          <a:xfrm>
            <a:off x="309029" y="1589032"/>
            <a:ext cx="4421638" cy="3479088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B7B31F-F7F1-39AA-AC42-869C19CEA6AC}"/>
              </a:ext>
            </a:extLst>
          </p:cNvPr>
          <p:cNvSpPr/>
          <p:nvPr/>
        </p:nvSpPr>
        <p:spPr>
          <a:xfrm>
            <a:off x="0" y="5491"/>
            <a:ext cx="12192000" cy="713586"/>
          </a:xfrm>
          <a:prstGeom prst="rect">
            <a:avLst/>
          </a:prstGeom>
          <a:solidFill>
            <a:srgbClr val="2D56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5BF6B0-55C0-0EB5-5C43-9A167EF66909}"/>
              </a:ext>
            </a:extLst>
          </p:cNvPr>
          <p:cNvSpPr txBox="1"/>
          <p:nvPr/>
        </p:nvSpPr>
        <p:spPr>
          <a:xfrm>
            <a:off x="325586" y="177618"/>
            <a:ext cx="726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612900" algn="l"/>
              </a:tabLst>
            </a:pP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개선업무 설계 및 화면 설계 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– 4)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커뮤니티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7AED32-11C1-CC3F-81A1-0EC9A00911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</a:blip>
          <a:srcRect t="18240" r="22698" b="20893"/>
          <a:stretch/>
        </p:blipFill>
        <p:spPr>
          <a:xfrm>
            <a:off x="9578118" y="102328"/>
            <a:ext cx="2288296" cy="481171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319F019-8134-C44B-BB44-2D7E7986AEB7}"/>
              </a:ext>
            </a:extLst>
          </p:cNvPr>
          <p:cNvCxnSpPr>
            <a:cxnSpLocks/>
          </p:cNvCxnSpPr>
          <p:nvPr/>
        </p:nvCxnSpPr>
        <p:spPr>
          <a:xfrm>
            <a:off x="325586" y="713589"/>
            <a:ext cx="1154082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슬라이드 번호 개체 틀 42">
            <a:extLst>
              <a:ext uri="{FF2B5EF4-FFF2-40B4-BE49-F238E27FC236}">
                <a16:creationId xmlns:a16="http://schemas.microsoft.com/office/drawing/2014/main" id="{6D4EB495-6D34-82B1-CB3A-407E7DC94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454400" cy="365125"/>
          </a:xfrm>
        </p:spPr>
        <p:txBody>
          <a:bodyPr/>
          <a:lstStyle/>
          <a:p>
            <a:fld id="{12E4A7CE-0AEF-4CDB-AE49-E66554760344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5FD2F073-A38E-4113-8392-38D7C47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9341EE-BBF6-5749-EF7B-A1360440C37B}"/>
              </a:ext>
            </a:extLst>
          </p:cNvPr>
          <p:cNvSpPr txBox="1"/>
          <p:nvPr/>
        </p:nvSpPr>
        <p:spPr>
          <a:xfrm>
            <a:off x="293484" y="5354407"/>
            <a:ext cx="4421639" cy="790004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>
                <a:solidFill>
                  <a:srgbClr val="0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팀원 간 연락 시 기존 </a:t>
            </a:r>
            <a:r>
              <a:rPr lang="ko-KR" altLang="en-US" sz="1600" dirty="0" err="1">
                <a:solidFill>
                  <a:srgbClr val="0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메시지함을</a:t>
            </a:r>
            <a:r>
              <a:rPr lang="ko-KR" altLang="en-US" sz="1600" dirty="0">
                <a:solidFill>
                  <a:srgbClr val="0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사용하기 보다</a:t>
            </a:r>
            <a:endParaRPr lang="en-US" altLang="ko-KR" sz="1600" dirty="0">
              <a:solidFill>
                <a:srgbClr val="000000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>
                <a:solidFill>
                  <a:srgbClr val="0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외부 </a:t>
            </a:r>
            <a:r>
              <a:rPr lang="en-US" altLang="ko-KR" sz="1600" dirty="0">
                <a:solidFill>
                  <a:srgbClr val="0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SNS</a:t>
            </a:r>
            <a:r>
              <a:rPr lang="ko-KR" altLang="en-US" sz="1600" dirty="0">
                <a:solidFill>
                  <a:srgbClr val="0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서비스를 별도로 사용하게 됨</a:t>
            </a:r>
            <a:endParaRPr lang="ko-KR" altLang="en-US" sz="1600" dirty="0">
              <a:effectLst/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1ED54D-A26C-234B-ED07-C657A9DA2C36}"/>
              </a:ext>
            </a:extLst>
          </p:cNvPr>
          <p:cNvSpPr txBox="1"/>
          <p:nvPr/>
        </p:nvSpPr>
        <p:spPr>
          <a:xfrm>
            <a:off x="5461817" y="5268967"/>
            <a:ext cx="6436699" cy="1144143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>
                <a:solidFill>
                  <a:srgbClr val="0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공감</a:t>
            </a:r>
            <a:r>
              <a:rPr lang="en-US" altLang="ko-KR" sz="1600" dirty="0">
                <a:solidFill>
                  <a:srgbClr val="0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북마크 공유</a:t>
            </a:r>
            <a:r>
              <a:rPr lang="en-US" altLang="ko-KR" sz="1600" dirty="0">
                <a:solidFill>
                  <a:srgbClr val="0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번역</a:t>
            </a:r>
            <a:r>
              <a:rPr lang="en-US" altLang="ko-KR" sz="1600" dirty="0">
                <a:solidFill>
                  <a:srgbClr val="0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사다리 타기</a:t>
            </a:r>
            <a:r>
              <a:rPr lang="en-US" altLang="ko-KR" sz="1600" dirty="0">
                <a:solidFill>
                  <a:srgbClr val="0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화상 회의 등 </a:t>
            </a:r>
            <a:endParaRPr lang="en-US" altLang="ko-KR" sz="1600" dirty="0">
              <a:solidFill>
                <a:srgbClr val="000000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>
                <a:solidFill>
                  <a:srgbClr val="0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팀 프로젝트 시 활용도가 높은 기능을 추가로 제공하여</a:t>
            </a:r>
            <a:endParaRPr lang="en-US" altLang="ko-KR" sz="1600" dirty="0">
              <a:solidFill>
                <a:srgbClr val="000000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>
                <a:solidFill>
                  <a:srgbClr val="0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하나의 플랫폼만으로도 다양한 기능을 경험할 수 있도록 함</a:t>
            </a:r>
            <a:endParaRPr lang="ko-KR" altLang="en-US" sz="1600" dirty="0">
              <a:effectLst/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3D1F3F-032E-98B7-EC86-71B79D7686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0715" y="3430864"/>
            <a:ext cx="1027434" cy="1027434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7C1E0F9-64D6-8283-69F8-F3D0C09716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4682" y="3430864"/>
            <a:ext cx="1027434" cy="1027434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C5E43B7-1D82-DC7E-EF9F-68467EDA4DA2}"/>
              </a:ext>
            </a:extLst>
          </p:cNvPr>
          <p:cNvSpPr/>
          <p:nvPr/>
        </p:nvSpPr>
        <p:spPr>
          <a:xfrm>
            <a:off x="6141493" y="1054680"/>
            <a:ext cx="5700449" cy="360000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D5693"/>
                </a:solidFill>
                <a:highlight>
                  <a:srgbClr val="FFFFFF"/>
                </a:highlight>
                <a:latin typeface="+mj-ea"/>
                <a:ea typeface="+mj-ea"/>
              </a:rPr>
              <a:t>TO-BE</a:t>
            </a:r>
            <a:endParaRPr lang="ko-KR" altLang="en-US" dirty="0">
              <a:solidFill>
                <a:srgbClr val="2D5693"/>
              </a:solidFill>
              <a:highlight>
                <a:srgbClr val="FFFFFF"/>
              </a:highlight>
              <a:latin typeface="+mj-ea"/>
              <a:ea typeface="+mj-ea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DB8A43A-DEA7-B95E-1491-1AEC5F3DC032}"/>
              </a:ext>
            </a:extLst>
          </p:cNvPr>
          <p:cNvSpPr/>
          <p:nvPr/>
        </p:nvSpPr>
        <p:spPr>
          <a:xfrm>
            <a:off x="336096" y="1054680"/>
            <a:ext cx="5735432" cy="360000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D5693"/>
                </a:solidFill>
                <a:highlight>
                  <a:srgbClr val="FFFFFF"/>
                </a:highlight>
                <a:latin typeface="+mj-ea"/>
                <a:ea typeface="+mj-ea"/>
              </a:rPr>
              <a:t>AS-IS</a:t>
            </a:r>
            <a:endParaRPr lang="ko-KR" altLang="en-US" dirty="0">
              <a:solidFill>
                <a:srgbClr val="2D5693"/>
              </a:solidFill>
              <a:highlight>
                <a:srgbClr val="FFFFFF"/>
              </a:highlight>
              <a:latin typeface="+mj-ea"/>
              <a:ea typeface="+mj-ea"/>
            </a:endParaRPr>
          </a:p>
        </p:txBody>
      </p:sp>
      <p:pic>
        <p:nvPicPr>
          <p:cNvPr id="18" name="그림 17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B391DE23-B519-3C68-F797-90807A0F3D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444" y="1589033"/>
            <a:ext cx="6359105" cy="3507338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27" name="그림 26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9947FC76-5992-F2B7-F6F2-714D0F39666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17" t="12079" b="20664"/>
          <a:stretch/>
        </p:blipFill>
        <p:spPr>
          <a:xfrm>
            <a:off x="7829626" y="2001728"/>
            <a:ext cx="3970688" cy="236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373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11006684-5C50-2FF3-EBAE-691A0392E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19505"/>
            <a:ext cx="5759904" cy="3259305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B7B31F-F7F1-39AA-AC42-869C19CEA6AC}"/>
              </a:ext>
            </a:extLst>
          </p:cNvPr>
          <p:cNvSpPr/>
          <p:nvPr/>
        </p:nvSpPr>
        <p:spPr>
          <a:xfrm>
            <a:off x="0" y="5491"/>
            <a:ext cx="12192000" cy="713586"/>
          </a:xfrm>
          <a:prstGeom prst="rect">
            <a:avLst/>
          </a:prstGeom>
          <a:solidFill>
            <a:srgbClr val="2D56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5BF6B0-55C0-0EB5-5C43-9A167EF66909}"/>
              </a:ext>
            </a:extLst>
          </p:cNvPr>
          <p:cNvSpPr txBox="1"/>
          <p:nvPr/>
        </p:nvSpPr>
        <p:spPr>
          <a:xfrm>
            <a:off x="325586" y="177618"/>
            <a:ext cx="726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612900" algn="l"/>
              </a:tabLst>
            </a:pP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개선업무 설계 및 화면 설계 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– 4)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커뮤니티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7AED32-11C1-CC3F-81A1-0EC9A00911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</a:blip>
          <a:srcRect t="18240" r="22698" b="20893"/>
          <a:stretch/>
        </p:blipFill>
        <p:spPr>
          <a:xfrm>
            <a:off x="9578118" y="102328"/>
            <a:ext cx="2288296" cy="481171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319F019-8134-C44B-BB44-2D7E7986AEB7}"/>
              </a:ext>
            </a:extLst>
          </p:cNvPr>
          <p:cNvCxnSpPr>
            <a:cxnSpLocks/>
          </p:cNvCxnSpPr>
          <p:nvPr/>
        </p:nvCxnSpPr>
        <p:spPr>
          <a:xfrm>
            <a:off x="336096" y="713589"/>
            <a:ext cx="1154082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슬라이드 번호 개체 틀 42">
            <a:extLst>
              <a:ext uri="{FF2B5EF4-FFF2-40B4-BE49-F238E27FC236}">
                <a16:creationId xmlns:a16="http://schemas.microsoft.com/office/drawing/2014/main" id="{6D4EB495-6D34-82B1-CB3A-407E7DC94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454400" cy="365125"/>
          </a:xfrm>
        </p:spPr>
        <p:txBody>
          <a:bodyPr/>
          <a:lstStyle/>
          <a:p>
            <a:fld id="{12E4A7CE-0AEF-4CDB-AE49-E66554760344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5FD2F073-A38E-4113-8392-38D7C47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C5E43B7-1D82-DC7E-EF9F-68467EDA4DA2}"/>
              </a:ext>
            </a:extLst>
          </p:cNvPr>
          <p:cNvSpPr/>
          <p:nvPr/>
        </p:nvSpPr>
        <p:spPr>
          <a:xfrm>
            <a:off x="336097" y="1054680"/>
            <a:ext cx="11505846" cy="360000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D5693"/>
                </a:solidFill>
                <a:highlight>
                  <a:srgbClr val="FFFFFF"/>
                </a:highlight>
                <a:latin typeface="+mj-ea"/>
                <a:ea typeface="+mj-ea"/>
              </a:rPr>
              <a:t>TO-BE</a:t>
            </a:r>
            <a:endParaRPr lang="ko-KR" altLang="en-US" dirty="0">
              <a:solidFill>
                <a:srgbClr val="2D5693"/>
              </a:solidFill>
              <a:highlight>
                <a:srgbClr val="FFFFFF"/>
              </a:highlight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7162D5-A206-9598-09E0-B577A5E37006}"/>
              </a:ext>
            </a:extLst>
          </p:cNvPr>
          <p:cNvSpPr txBox="1"/>
          <p:nvPr/>
        </p:nvSpPr>
        <p:spPr>
          <a:xfrm>
            <a:off x="6096000" y="5107269"/>
            <a:ext cx="5759904" cy="1144143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>
                <a:solidFill>
                  <a:srgbClr val="0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과목</a:t>
            </a:r>
            <a:r>
              <a:rPr lang="en-US" altLang="ko-KR" sz="1600" dirty="0">
                <a:solidFill>
                  <a:srgbClr val="0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팀</a:t>
            </a:r>
            <a:r>
              <a:rPr lang="en-US" altLang="ko-KR" sz="1600" dirty="0">
                <a:solidFill>
                  <a:srgbClr val="0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팀원을 선택한 후에 </a:t>
            </a:r>
            <a:endParaRPr lang="en-US" altLang="ko-KR" sz="1600" dirty="0">
              <a:solidFill>
                <a:srgbClr val="000000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>
                <a:solidFill>
                  <a:srgbClr val="0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만점 기준 점수 </a:t>
            </a:r>
            <a:r>
              <a:rPr lang="en-US" altLang="ko-KR" sz="1600" dirty="0">
                <a:solidFill>
                  <a:srgbClr val="0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· </a:t>
            </a:r>
            <a:r>
              <a:rPr lang="ko-KR" altLang="en-US" sz="1600" dirty="0">
                <a:solidFill>
                  <a:srgbClr val="0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팀원의 참여도 및 기여도 점수 </a:t>
            </a:r>
            <a:r>
              <a:rPr lang="en-US" altLang="ko-KR" sz="1600" dirty="0">
                <a:solidFill>
                  <a:srgbClr val="0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· </a:t>
            </a:r>
            <a:r>
              <a:rPr lang="ko-KR" altLang="en-US" sz="1600" dirty="0">
                <a:solidFill>
                  <a:srgbClr val="0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평가용 키워드 선택</a:t>
            </a:r>
            <a:r>
              <a:rPr lang="en-US" altLang="ko-KR" sz="1600" dirty="0">
                <a:solidFill>
                  <a:srgbClr val="0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서술형 응답 등록</a:t>
            </a:r>
            <a:r>
              <a:rPr lang="en-US" altLang="ko-KR" sz="1600" dirty="0">
                <a:solidFill>
                  <a:srgbClr val="0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조회가 가능하도록 함</a:t>
            </a:r>
            <a:endParaRPr lang="en-US" altLang="ko-KR" sz="1600" dirty="0">
              <a:solidFill>
                <a:srgbClr val="000000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pic>
        <p:nvPicPr>
          <p:cNvPr id="2" name="그림 1" descr="텍스트, 소프트웨어, 컴퓨터 아이콘, 운영 체제이(가) 표시된 사진&#10;&#10;자동 생성된 설명">
            <a:extLst>
              <a:ext uri="{FF2B5EF4-FFF2-40B4-BE49-F238E27FC236}">
                <a16:creationId xmlns:a16="http://schemas.microsoft.com/office/drawing/2014/main" id="{31EB86FB-7680-91B0-5E95-79477CB303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97" y="1624992"/>
            <a:ext cx="5759904" cy="3259306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DDF387-456D-2F0D-832E-967541D6B726}"/>
              </a:ext>
            </a:extLst>
          </p:cNvPr>
          <p:cNvSpPr txBox="1"/>
          <p:nvPr/>
        </p:nvSpPr>
        <p:spPr>
          <a:xfrm>
            <a:off x="325586" y="5284338"/>
            <a:ext cx="5759904" cy="790004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>
                <a:solidFill>
                  <a:srgbClr val="0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같은 팀으로 배정된 팀원의 프로필을 누르면 </a:t>
            </a:r>
            <a:endParaRPr lang="en-US" altLang="ko-KR" sz="1600" dirty="0">
              <a:solidFill>
                <a:srgbClr val="000000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>
                <a:solidFill>
                  <a:srgbClr val="0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그동안 취득한 디지털 배지를 확인할 수 있도록 함</a:t>
            </a:r>
            <a:endParaRPr lang="en-US" altLang="ko-KR" sz="1600" dirty="0">
              <a:solidFill>
                <a:srgbClr val="000000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2399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4">
            <a:extLst>
              <a:ext uri="{FF2B5EF4-FFF2-40B4-BE49-F238E27FC236}">
                <a16:creationId xmlns:a16="http://schemas.microsoft.com/office/drawing/2014/main" id="{BC4B03D9-52C1-6F81-E3A3-A86787E3CA9D}"/>
              </a:ext>
            </a:extLst>
          </p:cNvPr>
          <p:cNvSpPr/>
          <p:nvPr/>
        </p:nvSpPr>
        <p:spPr>
          <a:xfrm rot="5400000">
            <a:off x="4583121" y="2927497"/>
            <a:ext cx="2022751" cy="1003005"/>
          </a:xfrm>
          <a:custGeom>
            <a:avLst/>
            <a:gdLst>
              <a:gd name="connsiteX0" fmla="*/ 3579435 w 7138415"/>
              <a:gd name="connsiteY0" fmla="*/ 0 h 3384967"/>
              <a:gd name="connsiteX1" fmla="*/ 4608580 w 7138415"/>
              <a:gd name="connsiteY1" fmla="*/ 875588 h 3384967"/>
              <a:gd name="connsiteX2" fmla="*/ 4263802 w 7138415"/>
              <a:gd name="connsiteY2" fmla="*/ 875588 h 3384967"/>
              <a:gd name="connsiteX3" fmla="*/ 4266808 w 7138415"/>
              <a:gd name="connsiteY3" fmla="*/ 983579 h 3384967"/>
              <a:gd name="connsiteX4" fmla="*/ 7138415 w 7138415"/>
              <a:gd name="connsiteY4" fmla="*/ 3384967 h 3384967"/>
              <a:gd name="connsiteX5" fmla="*/ 0 w 7138415"/>
              <a:gd name="connsiteY5" fmla="*/ 3384967 h 3384967"/>
              <a:gd name="connsiteX6" fmla="*/ 2835662 w 7138415"/>
              <a:gd name="connsiteY6" fmla="*/ 964900 h 3384967"/>
              <a:gd name="connsiteX7" fmla="*/ 2842240 w 7138415"/>
              <a:gd name="connsiteY7" fmla="*/ 875588 h 3384967"/>
              <a:gd name="connsiteX8" fmla="*/ 2529836 w 7138415"/>
              <a:gd name="connsiteY8" fmla="*/ 875588 h 338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38415" h="3384967">
                <a:moveTo>
                  <a:pt x="3579435" y="0"/>
                </a:moveTo>
                <a:lnTo>
                  <a:pt x="4608580" y="875588"/>
                </a:lnTo>
                <a:lnTo>
                  <a:pt x="4263802" y="875588"/>
                </a:lnTo>
                <a:lnTo>
                  <a:pt x="4266808" y="983579"/>
                </a:lnTo>
                <a:cubicBezTo>
                  <a:pt x="4349703" y="1947288"/>
                  <a:pt x="5279436" y="3030291"/>
                  <a:pt x="7138415" y="3384967"/>
                </a:cubicBezTo>
                <a:lnTo>
                  <a:pt x="0" y="3384967"/>
                </a:lnTo>
                <a:cubicBezTo>
                  <a:pt x="2006318" y="3043685"/>
                  <a:pt x="2731786" y="1848503"/>
                  <a:pt x="2835662" y="964900"/>
                </a:cubicBezTo>
                <a:lnTo>
                  <a:pt x="2842240" y="875588"/>
                </a:lnTo>
                <a:lnTo>
                  <a:pt x="2529836" y="87558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18000000"/>
            </a:lightRig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ADB69C-2037-97BE-2CBC-10B868091F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63"/>
          <a:stretch/>
        </p:blipFill>
        <p:spPr>
          <a:xfrm>
            <a:off x="375003" y="1573373"/>
            <a:ext cx="5310225" cy="3254227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649D874-7301-7036-C8CB-0DEA69D37780}"/>
              </a:ext>
            </a:extLst>
          </p:cNvPr>
          <p:cNvSpPr/>
          <p:nvPr/>
        </p:nvSpPr>
        <p:spPr>
          <a:xfrm>
            <a:off x="0" y="5491"/>
            <a:ext cx="12192000" cy="713586"/>
          </a:xfrm>
          <a:prstGeom prst="rect">
            <a:avLst/>
          </a:prstGeom>
          <a:solidFill>
            <a:srgbClr val="2D56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5BF6B0-55C0-0EB5-5C43-9A167EF66909}"/>
              </a:ext>
            </a:extLst>
          </p:cNvPr>
          <p:cNvSpPr txBox="1"/>
          <p:nvPr/>
        </p:nvSpPr>
        <p:spPr>
          <a:xfrm>
            <a:off x="325586" y="177618"/>
            <a:ext cx="726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612900" algn="l"/>
              </a:tabLst>
            </a:pP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개선업무 설계 및 화면 설계 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– 5) </a:t>
            </a:r>
            <a:r>
              <a:rPr lang="ko-KR" altLang="en-US" dirty="0" err="1">
                <a:solidFill>
                  <a:schemeClr val="bg1"/>
                </a:solidFill>
                <a:latin typeface="+mj-ea"/>
                <a:ea typeface="+mj-ea"/>
              </a:rPr>
              <a:t>챗봇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7AED32-11C1-CC3F-81A1-0EC9A00911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</a:blip>
          <a:srcRect t="18240" r="22698" b="20893"/>
          <a:stretch/>
        </p:blipFill>
        <p:spPr>
          <a:xfrm>
            <a:off x="9578118" y="102328"/>
            <a:ext cx="2288296" cy="481171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319F019-8134-C44B-BB44-2D7E7986AEB7}"/>
              </a:ext>
            </a:extLst>
          </p:cNvPr>
          <p:cNvCxnSpPr>
            <a:cxnSpLocks/>
          </p:cNvCxnSpPr>
          <p:nvPr/>
        </p:nvCxnSpPr>
        <p:spPr>
          <a:xfrm>
            <a:off x="325586" y="713589"/>
            <a:ext cx="1154082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슬라이드 번호 개체 틀 42">
            <a:extLst>
              <a:ext uri="{FF2B5EF4-FFF2-40B4-BE49-F238E27FC236}">
                <a16:creationId xmlns:a16="http://schemas.microsoft.com/office/drawing/2014/main" id="{6D4EB495-6D34-82B1-CB3A-407E7DC94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454400" cy="365125"/>
          </a:xfrm>
        </p:spPr>
        <p:txBody>
          <a:bodyPr/>
          <a:lstStyle/>
          <a:p>
            <a:fld id="{12E4A7CE-0AEF-4CDB-AE49-E66554760344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5FD2F073-A38E-4113-8392-38D7C47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C5E43B7-1D82-DC7E-EF9F-68467EDA4DA2}"/>
              </a:ext>
            </a:extLst>
          </p:cNvPr>
          <p:cNvSpPr/>
          <p:nvPr/>
        </p:nvSpPr>
        <p:spPr>
          <a:xfrm>
            <a:off x="6154193" y="1054680"/>
            <a:ext cx="5700449" cy="360000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D5693"/>
                </a:solidFill>
                <a:highlight>
                  <a:srgbClr val="FFFFFF"/>
                </a:highlight>
                <a:latin typeface="+mj-ea"/>
                <a:ea typeface="+mj-ea"/>
              </a:rPr>
              <a:t>TO-BE</a:t>
            </a:r>
            <a:endParaRPr lang="ko-KR" altLang="en-US" dirty="0">
              <a:solidFill>
                <a:srgbClr val="2D5693"/>
              </a:solidFill>
              <a:highlight>
                <a:srgbClr val="FFFFFF"/>
              </a:highlight>
              <a:latin typeface="+mj-ea"/>
              <a:ea typeface="+mj-ea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DB8A43A-DEA7-B95E-1491-1AEC5F3DC032}"/>
              </a:ext>
            </a:extLst>
          </p:cNvPr>
          <p:cNvSpPr/>
          <p:nvPr/>
        </p:nvSpPr>
        <p:spPr>
          <a:xfrm>
            <a:off x="348796" y="1054680"/>
            <a:ext cx="5735432" cy="360000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D5693"/>
                </a:solidFill>
                <a:highlight>
                  <a:srgbClr val="FFFFFF"/>
                </a:highlight>
                <a:latin typeface="+mj-ea"/>
                <a:ea typeface="+mj-ea"/>
              </a:rPr>
              <a:t>AS-IS</a:t>
            </a:r>
            <a:endParaRPr lang="ko-KR" altLang="en-US" dirty="0">
              <a:solidFill>
                <a:srgbClr val="2D5693"/>
              </a:solidFill>
              <a:highlight>
                <a:srgbClr val="FFFFFF"/>
              </a:highlight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27D11F-71B9-2FE2-DE14-8CA2DEF4DEE5}"/>
              </a:ext>
            </a:extLst>
          </p:cNvPr>
          <p:cNvSpPr txBox="1"/>
          <p:nvPr/>
        </p:nvSpPr>
        <p:spPr>
          <a:xfrm>
            <a:off x="325586" y="5329197"/>
            <a:ext cx="5595169" cy="790004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>
                <a:solidFill>
                  <a:srgbClr val="0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이용안내 탭에 </a:t>
            </a:r>
            <a:r>
              <a:rPr lang="en-US" altLang="ko-KR" sz="1600" dirty="0">
                <a:solidFill>
                  <a:srgbClr val="0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LMS </a:t>
            </a:r>
            <a:r>
              <a:rPr lang="ko-KR" altLang="en-US" sz="1600" dirty="0">
                <a:solidFill>
                  <a:srgbClr val="0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사용법 말고 다른 정보는 제공하지 않음</a:t>
            </a:r>
            <a:endParaRPr lang="en-US" altLang="ko-KR" sz="1600" dirty="0">
              <a:solidFill>
                <a:srgbClr val="000000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>
                <a:solidFill>
                  <a:srgbClr val="0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그렇기</a:t>
            </a:r>
            <a:r>
              <a:rPr lang="en-US" altLang="ko-KR" sz="1600" dirty="0">
                <a:solidFill>
                  <a:srgbClr val="0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때문에 </a:t>
            </a:r>
            <a:r>
              <a:rPr lang="en-US" altLang="ko-KR" sz="1600" dirty="0">
                <a:solidFill>
                  <a:srgbClr val="0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LMS </a:t>
            </a:r>
            <a:r>
              <a:rPr lang="ko-KR" altLang="en-US" sz="1600" dirty="0">
                <a:solidFill>
                  <a:srgbClr val="0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초기 사용 시를 제외하고 활용되지 않는 탭임</a:t>
            </a:r>
            <a:endParaRPr lang="ko-KR" altLang="en-US" sz="1600" dirty="0">
              <a:effectLst/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E236D0-56AD-D02A-3CDD-F59B24AE337C}"/>
              </a:ext>
            </a:extLst>
          </p:cNvPr>
          <p:cNvSpPr txBox="1"/>
          <p:nvPr/>
        </p:nvSpPr>
        <p:spPr>
          <a:xfrm>
            <a:off x="6271247" y="5152127"/>
            <a:ext cx="5595167" cy="1144143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이용안내 탭을 </a:t>
            </a:r>
            <a:r>
              <a:rPr lang="ko-KR" altLang="en-US" sz="1600" dirty="0" err="1"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챗봇</a:t>
            </a:r>
            <a:r>
              <a:rPr lang="ko-KR" altLang="en-US" sz="1600" dirty="0"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탭으로 변경</a:t>
            </a:r>
            <a:endParaRPr lang="en-US" altLang="ko-KR" sz="1600" dirty="0">
              <a:effectLst/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LMS</a:t>
            </a:r>
            <a:r>
              <a:rPr lang="en-US" altLang="ko-KR" sz="1600" dirty="0"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</a:t>
            </a:r>
            <a:r>
              <a:rPr lang="ko-KR" altLang="en-US" sz="1600" dirty="0"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사용법 뿐만 아니라 마감 기한</a:t>
            </a:r>
            <a:r>
              <a:rPr lang="en-US" altLang="ko-KR" sz="1600" dirty="0"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, </a:t>
            </a:r>
            <a:r>
              <a:rPr lang="ko-KR" altLang="en-US" sz="1600" dirty="0"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출결 등 </a:t>
            </a:r>
            <a:endParaRPr lang="en-US" altLang="ko-KR" sz="1600" dirty="0">
              <a:effectLst/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학습자 데이터 분석 결과에 대해서도 질문할 수 있도록 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8755A2-7B7F-DB3E-F136-41053B045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1121" y="1573373"/>
            <a:ext cx="5785294" cy="3254227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0" name="그림 9" descr="텍스트, 스크린샷, 소프트웨어, 디자인이(가) 표시된 사진&#10;&#10;자동 생성된 설명">
            <a:extLst>
              <a:ext uri="{FF2B5EF4-FFF2-40B4-BE49-F238E27FC236}">
                <a16:creationId xmlns:a16="http://schemas.microsoft.com/office/drawing/2014/main" id="{791EA27B-2135-37AC-E7D2-3509B435F6D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61" t="8406" r="34902" b="67361"/>
          <a:stretch/>
        </p:blipFill>
        <p:spPr>
          <a:xfrm>
            <a:off x="5910188" y="3807175"/>
            <a:ext cx="3366853" cy="1126665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5884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5D14639-A683-CEDC-5A1E-CCF0CE4F68AF}"/>
              </a:ext>
            </a:extLst>
          </p:cNvPr>
          <p:cNvSpPr/>
          <p:nvPr/>
        </p:nvSpPr>
        <p:spPr>
          <a:xfrm>
            <a:off x="0" y="5491"/>
            <a:ext cx="12192000" cy="713586"/>
          </a:xfrm>
          <a:prstGeom prst="rect">
            <a:avLst/>
          </a:prstGeom>
          <a:solidFill>
            <a:srgbClr val="2D56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5BF6B0-55C0-0EB5-5C43-9A167EF66909}"/>
              </a:ext>
            </a:extLst>
          </p:cNvPr>
          <p:cNvSpPr txBox="1"/>
          <p:nvPr/>
        </p:nvSpPr>
        <p:spPr>
          <a:xfrm>
            <a:off x="325586" y="177618"/>
            <a:ext cx="726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612900" algn="l"/>
              </a:tabLst>
            </a:pP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개선업무 설계 및 화면 설계 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– 6) </a:t>
            </a:r>
            <a:r>
              <a:rPr lang="ko-KR" altLang="en-US" dirty="0" err="1">
                <a:solidFill>
                  <a:schemeClr val="bg1"/>
                </a:solidFill>
                <a:latin typeface="+mj-ea"/>
                <a:ea typeface="+mj-ea"/>
              </a:rPr>
              <a:t>비기능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7AED32-11C1-CC3F-81A1-0EC9A00911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t="18240" r="22698" b="20893"/>
          <a:stretch/>
        </p:blipFill>
        <p:spPr>
          <a:xfrm>
            <a:off x="9578118" y="102328"/>
            <a:ext cx="2288296" cy="481171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319F019-8134-C44B-BB44-2D7E7986AEB7}"/>
              </a:ext>
            </a:extLst>
          </p:cNvPr>
          <p:cNvCxnSpPr>
            <a:cxnSpLocks/>
          </p:cNvCxnSpPr>
          <p:nvPr/>
        </p:nvCxnSpPr>
        <p:spPr>
          <a:xfrm>
            <a:off x="325586" y="713589"/>
            <a:ext cx="1154082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슬라이드 번호 개체 틀 42">
            <a:extLst>
              <a:ext uri="{FF2B5EF4-FFF2-40B4-BE49-F238E27FC236}">
                <a16:creationId xmlns:a16="http://schemas.microsoft.com/office/drawing/2014/main" id="{6D4EB495-6D34-82B1-CB3A-407E7DC94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454400" cy="365125"/>
          </a:xfrm>
        </p:spPr>
        <p:txBody>
          <a:bodyPr/>
          <a:lstStyle/>
          <a:p>
            <a:fld id="{12E4A7CE-0AEF-4CDB-AE49-E6655476034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5FD2F073-A38E-4113-8392-38D7C47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8546" y="6356350"/>
            <a:ext cx="7189354" cy="365125"/>
          </a:xfrm>
        </p:spPr>
        <p:txBody>
          <a:bodyPr/>
          <a:lstStyle/>
          <a:p>
            <a:r>
              <a:rPr lang="ko-KR" altLang="en-US" dirty="0" err="1"/>
              <a:t>한국교육학슬정보원</a:t>
            </a:r>
            <a:r>
              <a:rPr lang="en-US" altLang="ko-KR" dirty="0"/>
              <a:t>.(2022). 2022 </a:t>
            </a:r>
            <a:r>
              <a:rPr lang="ko-KR" altLang="en-US" dirty="0"/>
              <a:t>디지털 교육 동향 </a:t>
            </a:r>
            <a:r>
              <a:rPr lang="ko-KR" altLang="en-US" dirty="0" err="1"/>
              <a:t>심층호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호 </a:t>
            </a:r>
            <a:r>
              <a:rPr lang="en-US" altLang="ko-KR" dirty="0"/>
              <a:t>- </a:t>
            </a:r>
            <a:r>
              <a:rPr lang="ko-KR" altLang="en-US" dirty="0"/>
              <a:t>국내외 디지털 배지 발행 및 활용 사례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7C0EFAF-06FC-BEA3-6908-2DAA3FCB88DC}"/>
              </a:ext>
            </a:extLst>
          </p:cNvPr>
          <p:cNvSpPr/>
          <p:nvPr/>
        </p:nvSpPr>
        <p:spPr>
          <a:xfrm>
            <a:off x="325587" y="1054680"/>
            <a:ext cx="11529056" cy="360000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D5693"/>
                </a:solidFill>
                <a:highlight>
                  <a:srgbClr val="FFFFFF"/>
                </a:highlight>
                <a:latin typeface="+mj-ea"/>
                <a:ea typeface="+mj-ea"/>
              </a:rPr>
              <a:t>디지털 배지의 발급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F0E5397-6025-F2CF-0850-DA5C93EA9C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23" t="5395" b="70260"/>
          <a:stretch/>
        </p:blipFill>
        <p:spPr>
          <a:xfrm>
            <a:off x="5958389" y="1634599"/>
            <a:ext cx="6106611" cy="122423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41A2D98-D2EB-8926-7DEF-FC1353070D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16" t="30477" r="5088"/>
          <a:stretch/>
        </p:blipFill>
        <p:spPr>
          <a:xfrm>
            <a:off x="6458741" y="2782663"/>
            <a:ext cx="5164789" cy="3568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93516B1-0F9B-4110-241B-82D41B1E1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586" y="1649616"/>
            <a:ext cx="5276933" cy="446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149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5D14639-A683-CEDC-5A1E-CCF0CE4F68AF}"/>
              </a:ext>
            </a:extLst>
          </p:cNvPr>
          <p:cNvSpPr/>
          <p:nvPr/>
        </p:nvSpPr>
        <p:spPr>
          <a:xfrm>
            <a:off x="0" y="5491"/>
            <a:ext cx="12192000" cy="713586"/>
          </a:xfrm>
          <a:prstGeom prst="rect">
            <a:avLst/>
          </a:prstGeom>
          <a:solidFill>
            <a:srgbClr val="2D56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5BF6B0-55C0-0EB5-5C43-9A167EF66909}"/>
              </a:ext>
            </a:extLst>
          </p:cNvPr>
          <p:cNvSpPr txBox="1"/>
          <p:nvPr/>
        </p:nvSpPr>
        <p:spPr>
          <a:xfrm>
            <a:off x="325586" y="177618"/>
            <a:ext cx="726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612900" algn="l"/>
              </a:tabLst>
            </a:pP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개선업무 설계 및 화면 설계 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– 6) </a:t>
            </a:r>
            <a:r>
              <a:rPr lang="ko-KR" altLang="en-US" dirty="0" err="1">
                <a:solidFill>
                  <a:schemeClr val="bg1"/>
                </a:solidFill>
                <a:latin typeface="+mj-ea"/>
                <a:ea typeface="+mj-ea"/>
              </a:rPr>
              <a:t>비기능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7AED32-11C1-CC3F-81A1-0EC9A00911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t="18240" r="22698" b="20893"/>
          <a:stretch/>
        </p:blipFill>
        <p:spPr>
          <a:xfrm>
            <a:off x="9578118" y="102328"/>
            <a:ext cx="2288296" cy="481171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319F019-8134-C44B-BB44-2D7E7986AEB7}"/>
              </a:ext>
            </a:extLst>
          </p:cNvPr>
          <p:cNvCxnSpPr>
            <a:cxnSpLocks/>
          </p:cNvCxnSpPr>
          <p:nvPr/>
        </p:nvCxnSpPr>
        <p:spPr>
          <a:xfrm>
            <a:off x="325586" y="713589"/>
            <a:ext cx="1154082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슬라이드 번호 개체 틀 42">
            <a:extLst>
              <a:ext uri="{FF2B5EF4-FFF2-40B4-BE49-F238E27FC236}">
                <a16:creationId xmlns:a16="http://schemas.microsoft.com/office/drawing/2014/main" id="{6D4EB495-6D34-82B1-CB3A-407E7DC94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454400" cy="365125"/>
          </a:xfrm>
        </p:spPr>
        <p:txBody>
          <a:bodyPr/>
          <a:lstStyle/>
          <a:p>
            <a:fld id="{12E4A7CE-0AEF-4CDB-AE49-E6655476034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5FD2F073-A38E-4113-8392-38D7C47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8546" y="6356350"/>
            <a:ext cx="7189354" cy="365125"/>
          </a:xfrm>
        </p:spPr>
        <p:txBody>
          <a:bodyPr/>
          <a:lstStyle/>
          <a:p>
            <a:r>
              <a:rPr lang="ko-KR" altLang="en-US" dirty="0" err="1"/>
              <a:t>한국교육학슬정보원</a:t>
            </a:r>
            <a:r>
              <a:rPr lang="en-US" altLang="ko-KR" dirty="0"/>
              <a:t>.(2022). 2022 </a:t>
            </a:r>
            <a:r>
              <a:rPr lang="ko-KR" altLang="en-US" dirty="0"/>
              <a:t>디지털 교육 동향 </a:t>
            </a:r>
            <a:r>
              <a:rPr lang="ko-KR" altLang="en-US" dirty="0" err="1"/>
              <a:t>심층호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호 </a:t>
            </a:r>
            <a:r>
              <a:rPr lang="en-US" altLang="ko-KR" dirty="0"/>
              <a:t>- </a:t>
            </a:r>
            <a:r>
              <a:rPr lang="ko-KR" altLang="en-US" dirty="0"/>
              <a:t>국내외 디지털 배지 발행 및 활용 사례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6FD9814-4FAA-4B52-DE71-EA60750EF92D}"/>
              </a:ext>
            </a:extLst>
          </p:cNvPr>
          <p:cNvSpPr/>
          <p:nvPr/>
        </p:nvSpPr>
        <p:spPr>
          <a:xfrm>
            <a:off x="456165" y="2112847"/>
            <a:ext cx="1693714" cy="126751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한양대학교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40B60A8-1D7F-1342-069E-1DD77AA52EFC}"/>
              </a:ext>
            </a:extLst>
          </p:cNvPr>
          <p:cNvSpPr/>
          <p:nvPr/>
        </p:nvSpPr>
        <p:spPr>
          <a:xfrm>
            <a:off x="2852654" y="2112847"/>
            <a:ext cx="1693714" cy="126751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한양대학교 학생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406F418-9B14-FE5F-75B1-930DDC5C664F}"/>
              </a:ext>
            </a:extLst>
          </p:cNvPr>
          <p:cNvSpPr/>
          <p:nvPr/>
        </p:nvSpPr>
        <p:spPr>
          <a:xfrm>
            <a:off x="5249143" y="2112847"/>
            <a:ext cx="1693714" cy="126751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배지 </a:t>
            </a:r>
            <a:endParaRPr lang="en-US" altLang="ko-KR" sz="1600" dirty="0">
              <a:solidFill>
                <a:schemeClr val="tx1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블록체인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2894C08-D007-3D74-D763-D696D1FB00F5}"/>
              </a:ext>
            </a:extLst>
          </p:cNvPr>
          <p:cNvSpPr/>
          <p:nvPr/>
        </p:nvSpPr>
        <p:spPr>
          <a:xfrm>
            <a:off x="7645632" y="2112847"/>
            <a:ext cx="1693714" cy="126751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블록체인 </a:t>
            </a:r>
            <a:endParaRPr lang="en-US" altLang="ko-KR" sz="1600" dirty="0">
              <a:solidFill>
                <a:schemeClr val="tx1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플랫폼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A720BF3-78E6-A766-C7A7-0BCBEF5264F1}"/>
              </a:ext>
            </a:extLst>
          </p:cNvPr>
          <p:cNvSpPr/>
          <p:nvPr/>
        </p:nvSpPr>
        <p:spPr>
          <a:xfrm>
            <a:off x="10042122" y="2112847"/>
            <a:ext cx="1693714" cy="126751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하이웹</a:t>
            </a:r>
            <a:r>
              <a:rPr lang="ko-KR" altLang="en-US" sz="1600" dirty="0">
                <a:solidFill>
                  <a:schemeClr val="tx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</a:t>
            </a:r>
            <a:endParaRPr lang="en-US" altLang="ko-KR" sz="1600" dirty="0">
              <a:solidFill>
                <a:schemeClr val="tx1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기관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74824C4-B6B0-E4CF-6356-88C0959B2FB9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2149879" y="2746602"/>
            <a:ext cx="702775" cy="0"/>
          </a:xfrm>
          <a:prstGeom prst="straightConnector1">
            <a:avLst/>
          </a:prstGeom>
          <a:ln w="19050">
            <a:solidFill>
              <a:srgbClr val="2D569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FC3E213-F018-71B0-32D8-B78D85AA992E}"/>
              </a:ext>
            </a:extLst>
          </p:cNvPr>
          <p:cNvCxnSpPr/>
          <p:nvPr/>
        </p:nvCxnSpPr>
        <p:spPr>
          <a:xfrm>
            <a:off x="4546368" y="2746602"/>
            <a:ext cx="702775" cy="0"/>
          </a:xfrm>
          <a:prstGeom prst="straightConnector1">
            <a:avLst/>
          </a:prstGeom>
          <a:ln w="19050">
            <a:solidFill>
              <a:srgbClr val="2D569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EE7C75F-E535-E30C-AABE-8AAFA543BB3E}"/>
              </a:ext>
            </a:extLst>
          </p:cNvPr>
          <p:cNvCxnSpPr/>
          <p:nvPr/>
        </p:nvCxnSpPr>
        <p:spPr>
          <a:xfrm>
            <a:off x="6976512" y="2746602"/>
            <a:ext cx="702775" cy="0"/>
          </a:xfrm>
          <a:prstGeom prst="straightConnector1">
            <a:avLst/>
          </a:prstGeom>
          <a:ln w="19050">
            <a:solidFill>
              <a:srgbClr val="2D569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FD2DFBE-5B3A-FCB1-96BD-8980514A6940}"/>
              </a:ext>
            </a:extLst>
          </p:cNvPr>
          <p:cNvCxnSpPr/>
          <p:nvPr/>
        </p:nvCxnSpPr>
        <p:spPr>
          <a:xfrm>
            <a:off x="9339347" y="2746602"/>
            <a:ext cx="702775" cy="0"/>
          </a:xfrm>
          <a:prstGeom prst="straightConnector1">
            <a:avLst/>
          </a:prstGeom>
          <a:ln w="19050">
            <a:solidFill>
              <a:srgbClr val="2D569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0493D592-7A47-F3F6-935B-6217DC509DF1}"/>
              </a:ext>
            </a:extLst>
          </p:cNvPr>
          <p:cNvCxnSpPr>
            <a:cxnSpLocks/>
            <a:stCxn id="4" idx="0"/>
            <a:endCxn id="12" idx="0"/>
          </p:cNvCxnSpPr>
          <p:nvPr/>
        </p:nvCxnSpPr>
        <p:spPr>
          <a:xfrm rot="5400000" flipH="1" flipV="1">
            <a:off x="4897755" y="-1481886"/>
            <a:ext cx="12700" cy="7189467"/>
          </a:xfrm>
          <a:prstGeom prst="bentConnector3">
            <a:avLst>
              <a:gd name="adj1" fmla="val 1800000"/>
            </a:avLst>
          </a:prstGeom>
          <a:ln w="19050"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9B4F580-ED2A-298B-C358-1AE624F6B3AB}"/>
              </a:ext>
            </a:extLst>
          </p:cNvPr>
          <p:cNvSpPr txBox="1"/>
          <p:nvPr/>
        </p:nvSpPr>
        <p:spPr>
          <a:xfrm>
            <a:off x="3953715" y="1745017"/>
            <a:ext cx="163505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증명서 발급 요청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C0279F7-EA5D-E76D-272A-2AA25C15E717}"/>
              </a:ext>
            </a:extLst>
          </p:cNvPr>
          <p:cNvCxnSpPr>
            <a:cxnSpLocks/>
            <a:stCxn id="43" idx="0"/>
            <a:endCxn id="53" idx="2"/>
          </p:cNvCxnSpPr>
          <p:nvPr/>
        </p:nvCxnSpPr>
        <p:spPr>
          <a:xfrm flipV="1">
            <a:off x="2488750" y="2943060"/>
            <a:ext cx="1" cy="627353"/>
          </a:xfrm>
          <a:prstGeom prst="straightConnector1">
            <a:avLst/>
          </a:prstGeom>
          <a:ln w="19050">
            <a:solidFill>
              <a:srgbClr val="2D569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4A48BA7-C62A-F62B-53CF-5E3411334FCE}"/>
              </a:ext>
            </a:extLst>
          </p:cNvPr>
          <p:cNvSpPr txBox="1"/>
          <p:nvPr/>
        </p:nvSpPr>
        <p:spPr>
          <a:xfrm>
            <a:off x="1671224" y="3570413"/>
            <a:ext cx="163505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전문기관의 검증</a:t>
            </a: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91AA749A-9208-2A4A-65A6-752DFE636926}"/>
              </a:ext>
            </a:extLst>
          </p:cNvPr>
          <p:cNvCxnSpPr>
            <a:cxnSpLocks/>
            <a:stCxn id="12" idx="4"/>
            <a:endCxn id="7" idx="4"/>
          </p:cNvCxnSpPr>
          <p:nvPr/>
        </p:nvCxnSpPr>
        <p:spPr>
          <a:xfrm rot="5400000">
            <a:off x="6096000" y="983868"/>
            <a:ext cx="12700" cy="4792978"/>
          </a:xfrm>
          <a:prstGeom prst="bentConnector3">
            <a:avLst>
              <a:gd name="adj1" fmla="val 1800000"/>
            </a:avLst>
          </a:prstGeom>
          <a:ln w="19050"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386584A-281D-EBF6-47A6-5FC2977D54B6}"/>
              </a:ext>
            </a:extLst>
          </p:cNvPr>
          <p:cNvSpPr txBox="1"/>
          <p:nvPr/>
        </p:nvSpPr>
        <p:spPr>
          <a:xfrm>
            <a:off x="5272589" y="3446760"/>
            <a:ext cx="163505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유효성 검증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AA441F0-48C1-A524-A7AD-44902748EFBC}"/>
              </a:ext>
            </a:extLst>
          </p:cNvPr>
          <p:cNvSpPr/>
          <p:nvPr/>
        </p:nvSpPr>
        <p:spPr>
          <a:xfrm>
            <a:off x="3022307" y="1054680"/>
            <a:ext cx="6165336" cy="36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D5693"/>
                </a:solidFill>
                <a:highlight>
                  <a:srgbClr val="FFFFFF"/>
                </a:highlight>
                <a:latin typeface="+mj-ea"/>
                <a:ea typeface="+mj-ea"/>
              </a:rPr>
              <a:t>TO-BE: </a:t>
            </a:r>
            <a:r>
              <a:rPr lang="ko-KR" altLang="en-US" dirty="0">
                <a:solidFill>
                  <a:srgbClr val="2D5693"/>
                </a:solidFill>
                <a:highlight>
                  <a:srgbClr val="FFFFFF"/>
                </a:highlight>
                <a:latin typeface="+mj-ea"/>
                <a:ea typeface="+mj-ea"/>
              </a:rPr>
              <a:t>한양대학교의 블록체인 기반 오픈 배지 생태계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DCFFD3B-067B-6299-10F7-A6E1CDD2329B}"/>
              </a:ext>
            </a:extLst>
          </p:cNvPr>
          <p:cNvSpPr txBox="1"/>
          <p:nvPr/>
        </p:nvSpPr>
        <p:spPr>
          <a:xfrm>
            <a:off x="2238854" y="2481395"/>
            <a:ext cx="499793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배지 발급</a:t>
            </a:r>
          </a:p>
        </p:txBody>
      </p:sp>
      <p:grpSp>
        <p:nvGrpSpPr>
          <p:cNvPr id="1057" name="그룹 1056">
            <a:extLst>
              <a:ext uri="{FF2B5EF4-FFF2-40B4-BE49-F238E27FC236}">
                <a16:creationId xmlns:a16="http://schemas.microsoft.com/office/drawing/2014/main" id="{EC760629-E0AF-354F-4628-D4037EE3AEFD}"/>
              </a:ext>
            </a:extLst>
          </p:cNvPr>
          <p:cNvGrpSpPr/>
          <p:nvPr/>
        </p:nvGrpSpPr>
        <p:grpSpPr>
          <a:xfrm>
            <a:off x="1309372" y="3931955"/>
            <a:ext cx="10114712" cy="2147396"/>
            <a:chOff x="731088" y="3953116"/>
            <a:chExt cx="11301044" cy="2401656"/>
          </a:xfrm>
        </p:grpSpPr>
        <p:grpSp>
          <p:nvGrpSpPr>
            <p:cNvPr id="1051" name="그룹 1050">
              <a:extLst>
                <a:ext uri="{FF2B5EF4-FFF2-40B4-BE49-F238E27FC236}">
                  <a16:creationId xmlns:a16="http://schemas.microsoft.com/office/drawing/2014/main" id="{EF3004AC-3190-6DF6-0CA2-182A123D3514}"/>
                </a:ext>
              </a:extLst>
            </p:cNvPr>
            <p:cNvGrpSpPr/>
            <p:nvPr/>
          </p:nvGrpSpPr>
          <p:grpSpPr>
            <a:xfrm>
              <a:off x="731088" y="4193056"/>
              <a:ext cx="11301044" cy="2064375"/>
              <a:chOff x="731088" y="4091456"/>
              <a:chExt cx="11301044" cy="2064375"/>
            </a:xfrm>
          </p:grpSpPr>
          <p:grpSp>
            <p:nvGrpSpPr>
              <p:cNvPr id="1024" name="그룹 1023">
                <a:extLst>
                  <a:ext uri="{FF2B5EF4-FFF2-40B4-BE49-F238E27FC236}">
                    <a16:creationId xmlns:a16="http://schemas.microsoft.com/office/drawing/2014/main" id="{AE27BCDE-E2E6-E5F3-BEA6-19DD61EE3415}"/>
                  </a:ext>
                </a:extLst>
              </p:cNvPr>
              <p:cNvGrpSpPr/>
              <p:nvPr/>
            </p:nvGrpSpPr>
            <p:grpSpPr>
              <a:xfrm>
                <a:off x="7442531" y="4833022"/>
                <a:ext cx="2135587" cy="1243455"/>
                <a:chOff x="7116777" y="4015351"/>
                <a:chExt cx="4161774" cy="2340999"/>
              </a:xfrm>
              <a:effectLst/>
            </p:grpSpPr>
            <p:pic>
              <p:nvPicPr>
                <p:cNvPr id="57" name="그림 56" descr="텍스트, 스크린샷, 소프트웨어, 운영 체제이(가) 표시된 사진&#10;&#10;자동 생성된 설명">
                  <a:extLst>
                    <a:ext uri="{FF2B5EF4-FFF2-40B4-BE49-F238E27FC236}">
                      <a16:creationId xmlns:a16="http://schemas.microsoft.com/office/drawing/2014/main" id="{5CD5DC07-A1A1-AAD3-2144-DAAC73329E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16777" y="4015351"/>
                  <a:ext cx="4161774" cy="2340999"/>
                </a:xfrm>
                <a:prstGeom prst="rect">
                  <a:avLst/>
                </a:prstGeom>
                <a:effectLst/>
              </p:spPr>
            </p:pic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E474E4F2-DCE4-3852-0C25-E37F542E3BD4}"/>
                    </a:ext>
                  </a:extLst>
                </p:cNvPr>
                <p:cNvSpPr/>
                <p:nvPr/>
              </p:nvSpPr>
              <p:spPr>
                <a:xfrm>
                  <a:off x="7685172" y="5264728"/>
                  <a:ext cx="3189966" cy="4875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266295A6-9856-1EA6-590A-D95AABD91B76}"/>
                    </a:ext>
                  </a:extLst>
                </p:cNvPr>
                <p:cNvGrpSpPr/>
                <p:nvPr/>
              </p:nvGrpSpPr>
              <p:grpSpPr>
                <a:xfrm>
                  <a:off x="9006013" y="5191320"/>
                  <a:ext cx="612000" cy="612000"/>
                  <a:chOff x="9006013" y="5191320"/>
                  <a:chExt cx="612000" cy="612000"/>
                </a:xfrm>
              </p:grpSpPr>
              <p:sp>
                <p:nvSpPr>
                  <p:cNvPr id="56" name="타원 55">
                    <a:extLst>
                      <a:ext uri="{FF2B5EF4-FFF2-40B4-BE49-F238E27FC236}">
                        <a16:creationId xmlns:a16="http://schemas.microsoft.com/office/drawing/2014/main" id="{C22F8663-79E1-279B-EBA0-D63C12F2E4F1}"/>
                      </a:ext>
                    </a:extLst>
                  </p:cNvPr>
                  <p:cNvSpPr/>
                  <p:nvPr/>
                </p:nvSpPr>
                <p:spPr>
                  <a:xfrm>
                    <a:off x="9006013" y="5191320"/>
                    <a:ext cx="612000" cy="612000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9050">
                    <a:solidFill>
                      <a:srgbClr val="FAC64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pic>
                <p:nvPicPr>
                  <p:cNvPr id="1028" name="Picture 4">
                    <a:extLst>
                      <a:ext uri="{FF2B5EF4-FFF2-40B4-BE49-F238E27FC236}">
                        <a16:creationId xmlns:a16="http://schemas.microsoft.com/office/drawing/2014/main" id="{36B787D5-2DA7-D5E2-6243-E3DABB6B751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19046" y="5304353"/>
                    <a:ext cx="385934" cy="38593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74C949E4-D33B-8D76-6D89-48FF851111FE}"/>
                  </a:ext>
                </a:extLst>
              </p:cNvPr>
              <p:cNvGrpSpPr/>
              <p:nvPr/>
            </p:nvGrpSpPr>
            <p:grpSpPr>
              <a:xfrm>
                <a:off x="731088" y="4202496"/>
                <a:ext cx="1045781" cy="1046827"/>
                <a:chOff x="9006013" y="5191319"/>
                <a:chExt cx="599930" cy="609546"/>
              </a:xfrm>
            </p:grpSpPr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987A3B89-4C27-B07C-62EB-0EBC60A9B223}"/>
                    </a:ext>
                  </a:extLst>
                </p:cNvPr>
                <p:cNvSpPr/>
                <p:nvPr/>
              </p:nvSpPr>
              <p:spPr>
                <a:xfrm>
                  <a:off x="9006013" y="5191319"/>
                  <a:ext cx="599930" cy="60954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noFill/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pic>
              <p:nvPicPr>
                <p:cNvPr id="62" name="Picture 4">
                  <a:extLst>
                    <a:ext uri="{FF2B5EF4-FFF2-40B4-BE49-F238E27FC236}">
                      <a16:creationId xmlns:a16="http://schemas.microsoft.com/office/drawing/2014/main" id="{766B06D1-E554-1EBF-9A84-D1F4108751C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19046" y="5304353"/>
                  <a:ext cx="385934" cy="3859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BE4DD54C-64B7-90A6-3964-D1CED17D19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000000">
                      <a:alpha val="0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89307" y="4419979"/>
                <a:ext cx="826086" cy="8260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032" name="연결선: 구부러짐 1031">
                <a:extLst>
                  <a:ext uri="{FF2B5EF4-FFF2-40B4-BE49-F238E27FC236}">
                    <a16:creationId xmlns:a16="http://schemas.microsoft.com/office/drawing/2014/main" id="{C4CA4A68-5EF1-E959-F4F5-9187A8D7BF88}"/>
                  </a:ext>
                </a:extLst>
              </p:cNvPr>
              <p:cNvCxnSpPr>
                <a:cxnSpLocks/>
                <a:stCxn id="61" idx="6"/>
              </p:cNvCxnSpPr>
              <p:nvPr/>
            </p:nvCxnSpPr>
            <p:spPr>
              <a:xfrm>
                <a:off x="1776869" y="4725910"/>
                <a:ext cx="980521" cy="593083"/>
              </a:xfrm>
              <a:prstGeom prst="curvedConnector3">
                <a:avLst/>
              </a:prstGeom>
              <a:ln w="76200">
                <a:solidFill>
                  <a:srgbClr val="FAC6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3" name="연결선: 구부러짐 1032">
                <a:extLst>
                  <a:ext uri="{FF2B5EF4-FFF2-40B4-BE49-F238E27FC236}">
                    <a16:creationId xmlns:a16="http://schemas.microsoft.com/office/drawing/2014/main" id="{8CB51054-6874-AF85-2954-0FBAB0A495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95553" y="5059412"/>
                <a:ext cx="1369600" cy="259581"/>
              </a:xfrm>
              <a:prstGeom prst="curvedConnector3">
                <a:avLst/>
              </a:prstGeom>
              <a:ln w="76200">
                <a:solidFill>
                  <a:srgbClr val="FAC6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6" name="연결선: 구부러짐 1035">
                <a:extLst>
                  <a:ext uri="{FF2B5EF4-FFF2-40B4-BE49-F238E27FC236}">
                    <a16:creationId xmlns:a16="http://schemas.microsoft.com/office/drawing/2014/main" id="{69155175-E19F-227F-EF5B-74483BDE53E1}"/>
                  </a:ext>
                </a:extLst>
              </p:cNvPr>
              <p:cNvCxnSpPr>
                <a:cxnSpLocks/>
                <a:endCxn id="57" idx="1"/>
              </p:cNvCxnSpPr>
              <p:nvPr/>
            </p:nvCxnSpPr>
            <p:spPr>
              <a:xfrm>
                <a:off x="6539547" y="5075138"/>
                <a:ext cx="902984" cy="379612"/>
              </a:xfrm>
              <a:prstGeom prst="curvedConnector3">
                <a:avLst/>
              </a:prstGeom>
              <a:ln w="76200">
                <a:solidFill>
                  <a:srgbClr val="FAC6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9" name="연결선: 구부러짐 1038">
                <a:extLst>
                  <a:ext uri="{FF2B5EF4-FFF2-40B4-BE49-F238E27FC236}">
                    <a16:creationId xmlns:a16="http://schemas.microsoft.com/office/drawing/2014/main" id="{03F1F154-121B-51DC-6870-22BF03A9DEB5}"/>
                  </a:ext>
                </a:extLst>
              </p:cNvPr>
              <p:cNvCxnSpPr>
                <a:cxnSpLocks/>
                <a:endCxn id="57" idx="3"/>
              </p:cNvCxnSpPr>
              <p:nvPr/>
            </p:nvCxnSpPr>
            <p:spPr>
              <a:xfrm rot="10800000" flipV="1">
                <a:off x="9578118" y="4884692"/>
                <a:ext cx="902984" cy="570058"/>
              </a:xfrm>
              <a:prstGeom prst="curvedConnector3">
                <a:avLst>
                  <a:gd name="adj1" fmla="val 50000"/>
                </a:avLst>
              </a:prstGeom>
              <a:ln w="76200">
                <a:solidFill>
                  <a:srgbClr val="FAC6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29" name="그림 1028">
                <a:extLst>
                  <a:ext uri="{FF2B5EF4-FFF2-40B4-BE49-F238E27FC236}">
                    <a16:creationId xmlns:a16="http://schemas.microsoft.com/office/drawing/2014/main" id="{46F7FCA3-0F10-D512-05F3-5D026ADAE4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rcRect l="12792"/>
              <a:stretch/>
            </p:blipFill>
            <p:spPr>
              <a:xfrm>
                <a:off x="9896545" y="4091456"/>
                <a:ext cx="2135587" cy="957320"/>
              </a:xfrm>
              <a:prstGeom prst="rect">
                <a:avLst/>
              </a:prstGeom>
            </p:spPr>
          </p:pic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1AEBDF85-6F82-130B-F7F8-DE7C6C656E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905"/>
              <a:stretch/>
            </p:blipFill>
            <p:spPr bwMode="auto">
              <a:xfrm>
                <a:off x="2738647" y="4728014"/>
                <a:ext cx="1635052" cy="1427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52" name="말풍선: 타원형 1051">
              <a:extLst>
                <a:ext uri="{FF2B5EF4-FFF2-40B4-BE49-F238E27FC236}">
                  <a16:creationId xmlns:a16="http://schemas.microsoft.com/office/drawing/2014/main" id="{EB24EF96-D3A3-4799-CC70-0598A9871AEB}"/>
                </a:ext>
              </a:extLst>
            </p:cNvPr>
            <p:cNvSpPr/>
            <p:nvPr/>
          </p:nvSpPr>
          <p:spPr>
            <a:xfrm>
              <a:off x="4173251" y="3953116"/>
              <a:ext cx="1066821" cy="735478"/>
            </a:xfrm>
            <a:custGeom>
              <a:avLst/>
              <a:gdLst>
                <a:gd name="connsiteX0" fmla="*/ -91576 w 1066821"/>
                <a:gd name="connsiteY0" fmla="*/ 823471 h 735478"/>
                <a:gd name="connsiteX1" fmla="*/ 99727 w 1066821"/>
                <a:gd name="connsiteY1" fmla="*/ 581840 h 735478"/>
                <a:gd name="connsiteX2" fmla="*/ 325479 w 1066821"/>
                <a:gd name="connsiteY2" fmla="*/ 29090 h 735478"/>
                <a:gd name="connsiteX3" fmla="*/ 894708 w 1066821"/>
                <a:gd name="connsiteY3" fmla="*/ 97202 h 735478"/>
                <a:gd name="connsiteX4" fmla="*/ 815450 w 1066821"/>
                <a:gd name="connsiteY4" fmla="*/ 679868 h 735478"/>
                <a:gd name="connsiteX5" fmla="*/ 247642 w 1066821"/>
                <a:gd name="connsiteY5" fmla="*/ 678252 h 735478"/>
                <a:gd name="connsiteX6" fmla="*/ -91576 w 1066821"/>
                <a:gd name="connsiteY6" fmla="*/ 823471 h 73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821" h="735478" fill="none" extrusionOk="0">
                  <a:moveTo>
                    <a:pt x="-91576" y="823471"/>
                  </a:moveTo>
                  <a:cubicBezTo>
                    <a:pt x="-22374" y="748788"/>
                    <a:pt x="55953" y="650835"/>
                    <a:pt x="99727" y="581840"/>
                  </a:cubicBezTo>
                  <a:cubicBezTo>
                    <a:pt x="-115260" y="428848"/>
                    <a:pt x="-12324" y="174052"/>
                    <a:pt x="325479" y="29090"/>
                  </a:cubicBezTo>
                  <a:cubicBezTo>
                    <a:pt x="493734" y="-31198"/>
                    <a:pt x="732082" y="2161"/>
                    <a:pt x="894708" y="97202"/>
                  </a:cubicBezTo>
                  <a:cubicBezTo>
                    <a:pt x="1169724" y="279203"/>
                    <a:pt x="1137803" y="517054"/>
                    <a:pt x="815450" y="679868"/>
                  </a:cubicBezTo>
                  <a:cubicBezTo>
                    <a:pt x="667938" y="729900"/>
                    <a:pt x="401201" y="757142"/>
                    <a:pt x="247642" y="678252"/>
                  </a:cubicBezTo>
                  <a:cubicBezTo>
                    <a:pt x="99526" y="735606"/>
                    <a:pt x="-25274" y="775780"/>
                    <a:pt x="-91576" y="823471"/>
                  </a:cubicBezTo>
                  <a:close/>
                </a:path>
                <a:path w="1066821" h="735478" stroke="0" extrusionOk="0">
                  <a:moveTo>
                    <a:pt x="-91576" y="823471"/>
                  </a:moveTo>
                  <a:cubicBezTo>
                    <a:pt x="-14089" y="727895"/>
                    <a:pt x="19640" y="681653"/>
                    <a:pt x="99727" y="581840"/>
                  </a:cubicBezTo>
                  <a:cubicBezTo>
                    <a:pt x="-91193" y="386495"/>
                    <a:pt x="-27407" y="110614"/>
                    <a:pt x="325479" y="29090"/>
                  </a:cubicBezTo>
                  <a:cubicBezTo>
                    <a:pt x="521680" y="-23128"/>
                    <a:pt x="750555" y="-23059"/>
                    <a:pt x="894708" y="97202"/>
                  </a:cubicBezTo>
                  <a:cubicBezTo>
                    <a:pt x="1186849" y="241655"/>
                    <a:pt x="1146046" y="596949"/>
                    <a:pt x="815450" y="679868"/>
                  </a:cubicBezTo>
                  <a:cubicBezTo>
                    <a:pt x="624202" y="723259"/>
                    <a:pt x="394107" y="735996"/>
                    <a:pt x="247642" y="678252"/>
                  </a:cubicBezTo>
                  <a:cubicBezTo>
                    <a:pt x="160727" y="702209"/>
                    <a:pt x="22792" y="784584"/>
                    <a:pt x="-91576" y="823471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extLst>
                <a:ext uri="{C807C97D-BFC1-408E-A445-0C87EB9F89A2}">
                  <ask:lineSketchStyleProps xmlns:ask="http://schemas.microsoft.com/office/drawing/2018/sketchyshapes" sd="1951205607">
                    <a:prstGeom prst="wedgeEllipseCallout">
                      <a:avLst>
                        <a:gd name="adj1" fmla="val -58584"/>
                        <a:gd name="adj2" fmla="val 61964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2D5693"/>
                  </a:solidFill>
                  <a:latin typeface="+mj-ea"/>
                  <a:ea typeface="+mj-ea"/>
                </a:rPr>
                <a:t>배지 </a:t>
              </a:r>
              <a:endParaRPr lang="en-US" altLang="ko-KR" sz="1100" dirty="0">
                <a:solidFill>
                  <a:srgbClr val="2D5693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1100" dirty="0">
                  <a:solidFill>
                    <a:srgbClr val="2D5693"/>
                  </a:solidFill>
                  <a:latin typeface="+mj-ea"/>
                  <a:ea typeface="+mj-ea"/>
                </a:rPr>
                <a:t>취득 </a:t>
              </a:r>
              <a:r>
                <a:rPr lang="ko-KR" altLang="en-US" sz="1100" dirty="0" err="1">
                  <a:solidFill>
                    <a:srgbClr val="2D5693"/>
                  </a:solidFill>
                  <a:latin typeface="+mj-ea"/>
                  <a:ea typeface="+mj-ea"/>
                </a:rPr>
                <a:t>완</a:t>
              </a:r>
              <a:r>
                <a:rPr lang="en-US" altLang="ko-KR" sz="1100" dirty="0">
                  <a:solidFill>
                    <a:srgbClr val="2D5693"/>
                  </a:solidFill>
                  <a:latin typeface="+mj-ea"/>
                  <a:ea typeface="+mj-ea"/>
                </a:rPr>
                <a:t>.</a:t>
              </a:r>
              <a:endParaRPr lang="ko-KR" altLang="en-US" sz="1100" dirty="0">
                <a:solidFill>
                  <a:srgbClr val="2D5693"/>
                </a:solidFill>
                <a:latin typeface="+mj-ea"/>
                <a:ea typeface="+mj-ea"/>
              </a:endParaRPr>
            </a:p>
          </p:txBody>
        </p:sp>
        <p:sp>
          <p:nvSpPr>
            <p:cNvPr id="1053" name="말풍선: 타원형 1052">
              <a:extLst>
                <a:ext uri="{FF2B5EF4-FFF2-40B4-BE49-F238E27FC236}">
                  <a16:creationId xmlns:a16="http://schemas.microsoft.com/office/drawing/2014/main" id="{05968E05-6F0C-4F0A-AE49-B22655E3FDC5}"/>
                </a:ext>
              </a:extLst>
            </p:cNvPr>
            <p:cNvSpPr/>
            <p:nvPr/>
          </p:nvSpPr>
          <p:spPr>
            <a:xfrm>
              <a:off x="10048890" y="5619294"/>
              <a:ext cx="1482114" cy="735478"/>
            </a:xfrm>
            <a:custGeom>
              <a:avLst/>
              <a:gdLst>
                <a:gd name="connsiteX0" fmla="*/ 991742 w 1482114"/>
                <a:gd name="connsiteY0" fmla="*/ -395731 h 735478"/>
                <a:gd name="connsiteX1" fmla="*/ 997602 w 1482114"/>
                <a:gd name="connsiteY1" fmla="*/ 22739 h 735478"/>
                <a:gd name="connsiteX2" fmla="*/ 1262706 w 1482114"/>
                <a:gd name="connsiteY2" fmla="*/ 628934 h 735478"/>
                <a:gd name="connsiteX3" fmla="*/ 632878 w 1482114"/>
                <a:gd name="connsiteY3" fmla="*/ 731539 h 735478"/>
                <a:gd name="connsiteX4" fmla="*/ 18921 w 1482114"/>
                <a:gd name="connsiteY4" fmla="*/ 285170 h 735478"/>
                <a:gd name="connsiteX5" fmla="*/ 718482 w 1482114"/>
                <a:gd name="connsiteY5" fmla="*/ 171 h 735478"/>
                <a:gd name="connsiteX6" fmla="*/ 991742 w 1482114"/>
                <a:gd name="connsiteY6" fmla="*/ -395731 h 73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2114" h="735478" fill="none" extrusionOk="0">
                  <a:moveTo>
                    <a:pt x="991742" y="-395731"/>
                  </a:moveTo>
                  <a:cubicBezTo>
                    <a:pt x="1012505" y="-262205"/>
                    <a:pt x="1020980" y="-132858"/>
                    <a:pt x="997602" y="22739"/>
                  </a:cubicBezTo>
                  <a:cubicBezTo>
                    <a:pt x="1479904" y="90045"/>
                    <a:pt x="1630934" y="480063"/>
                    <a:pt x="1262706" y="628934"/>
                  </a:cubicBezTo>
                  <a:cubicBezTo>
                    <a:pt x="1090124" y="726274"/>
                    <a:pt x="830670" y="742966"/>
                    <a:pt x="632878" y="731539"/>
                  </a:cubicBezTo>
                  <a:cubicBezTo>
                    <a:pt x="184893" y="706353"/>
                    <a:pt x="-56835" y="518045"/>
                    <a:pt x="18921" y="285170"/>
                  </a:cubicBezTo>
                  <a:cubicBezTo>
                    <a:pt x="125081" y="77125"/>
                    <a:pt x="421388" y="-31567"/>
                    <a:pt x="718482" y="171"/>
                  </a:cubicBezTo>
                  <a:cubicBezTo>
                    <a:pt x="829356" y="-179691"/>
                    <a:pt x="894368" y="-272088"/>
                    <a:pt x="991742" y="-395731"/>
                  </a:cubicBezTo>
                  <a:close/>
                </a:path>
                <a:path w="1482114" h="735478" stroke="0" extrusionOk="0">
                  <a:moveTo>
                    <a:pt x="991742" y="-395731"/>
                  </a:moveTo>
                  <a:cubicBezTo>
                    <a:pt x="1002130" y="-261708"/>
                    <a:pt x="1002149" y="-110343"/>
                    <a:pt x="997602" y="22739"/>
                  </a:cubicBezTo>
                  <a:cubicBezTo>
                    <a:pt x="1517327" y="89401"/>
                    <a:pt x="1643201" y="417237"/>
                    <a:pt x="1262706" y="628934"/>
                  </a:cubicBezTo>
                  <a:cubicBezTo>
                    <a:pt x="1119420" y="686858"/>
                    <a:pt x="875778" y="724191"/>
                    <a:pt x="632878" y="731539"/>
                  </a:cubicBezTo>
                  <a:cubicBezTo>
                    <a:pt x="223420" y="739569"/>
                    <a:pt x="-66921" y="506505"/>
                    <a:pt x="18921" y="285170"/>
                  </a:cubicBezTo>
                  <a:cubicBezTo>
                    <a:pt x="103309" y="111432"/>
                    <a:pt x="427761" y="-3604"/>
                    <a:pt x="718482" y="171"/>
                  </a:cubicBezTo>
                  <a:cubicBezTo>
                    <a:pt x="766276" y="-83862"/>
                    <a:pt x="848321" y="-221489"/>
                    <a:pt x="991742" y="-395731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extLst>
                <a:ext uri="{C807C97D-BFC1-408E-A445-0C87EB9F89A2}">
                  <ask:lineSketchStyleProps xmlns:ask="http://schemas.microsoft.com/office/drawing/2018/sketchyshapes" sd="1951205607">
                    <a:prstGeom prst="wedgeEllipseCallout">
                      <a:avLst>
                        <a:gd name="adj1" fmla="val 16914"/>
                        <a:gd name="adj2" fmla="val -103806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92500"/>
            </a:bodyPr>
            <a:lstStyle/>
            <a:p>
              <a:pPr algn="ctr"/>
              <a:r>
                <a:rPr lang="ko-KR" altLang="en-US" sz="1100" dirty="0">
                  <a:solidFill>
                    <a:srgbClr val="2D5693"/>
                  </a:solidFill>
                  <a:latin typeface="+mj-ea"/>
                  <a:ea typeface="+mj-ea"/>
                </a:rPr>
                <a:t>우리 기업이 원하던 </a:t>
              </a:r>
              <a:r>
                <a:rPr lang="ko-KR" altLang="en-US" sz="1100" dirty="0" err="1">
                  <a:solidFill>
                    <a:srgbClr val="2D5693"/>
                  </a:solidFill>
                  <a:latin typeface="+mj-ea"/>
                  <a:ea typeface="+mj-ea"/>
                </a:rPr>
                <a:t>인재군</a:t>
              </a:r>
              <a:r>
                <a:rPr lang="en-US" altLang="ko-KR" sz="1100" dirty="0">
                  <a:solidFill>
                    <a:srgbClr val="2D5693"/>
                  </a:solidFill>
                  <a:latin typeface="+mj-ea"/>
                  <a:ea typeface="+mj-ea"/>
                </a:rPr>
                <a:t>.</a:t>
              </a:r>
              <a:endParaRPr lang="ko-KR" altLang="en-US" sz="1100" dirty="0">
                <a:solidFill>
                  <a:srgbClr val="2D5693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4433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5BF6B0-55C0-0EB5-5C43-9A167EF66909}"/>
              </a:ext>
            </a:extLst>
          </p:cNvPr>
          <p:cNvSpPr txBox="1"/>
          <p:nvPr/>
        </p:nvSpPr>
        <p:spPr>
          <a:xfrm>
            <a:off x="325586" y="177618"/>
            <a:ext cx="726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612900" algn="l"/>
              </a:tabLst>
            </a:pPr>
            <a:r>
              <a:rPr lang="en-US" altLang="ko-KR" dirty="0">
                <a:solidFill>
                  <a:srgbClr val="2D5693"/>
                </a:solidFill>
                <a:latin typeface="+mj-ea"/>
                <a:ea typeface="+mj-ea"/>
              </a:rPr>
              <a:t>4. </a:t>
            </a:r>
            <a:r>
              <a:rPr lang="ko-KR" altLang="en-US" dirty="0">
                <a:solidFill>
                  <a:srgbClr val="2D5693"/>
                </a:solidFill>
                <a:latin typeface="+mj-ea"/>
                <a:ea typeface="+mj-ea"/>
              </a:rPr>
              <a:t>데이터베이스 설계 </a:t>
            </a:r>
            <a:r>
              <a:rPr lang="en-US" altLang="ko-KR" dirty="0">
                <a:solidFill>
                  <a:srgbClr val="2D5693"/>
                </a:solidFill>
                <a:latin typeface="+mj-ea"/>
                <a:ea typeface="+mj-ea"/>
              </a:rPr>
              <a:t>– 1) </a:t>
            </a:r>
            <a:r>
              <a:rPr lang="ko-KR" altLang="en-US" dirty="0">
                <a:solidFill>
                  <a:srgbClr val="2D5693"/>
                </a:solidFill>
                <a:latin typeface="+mj-ea"/>
                <a:ea typeface="+mj-ea"/>
              </a:rPr>
              <a:t>전체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7AED32-11C1-CC3F-81A1-0EC9A00911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40" r="22698" b="20893"/>
          <a:stretch/>
        </p:blipFill>
        <p:spPr>
          <a:xfrm>
            <a:off x="9578118" y="102328"/>
            <a:ext cx="2288296" cy="481171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319F019-8134-C44B-BB44-2D7E7986AEB7}"/>
              </a:ext>
            </a:extLst>
          </p:cNvPr>
          <p:cNvCxnSpPr>
            <a:cxnSpLocks/>
          </p:cNvCxnSpPr>
          <p:nvPr/>
        </p:nvCxnSpPr>
        <p:spPr>
          <a:xfrm>
            <a:off x="325586" y="713589"/>
            <a:ext cx="1154082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슬라이드 번호 개체 틀 42">
            <a:extLst>
              <a:ext uri="{FF2B5EF4-FFF2-40B4-BE49-F238E27FC236}">
                <a16:creationId xmlns:a16="http://schemas.microsoft.com/office/drawing/2014/main" id="{6D4EB495-6D34-82B1-CB3A-407E7DC94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454400" cy="365125"/>
          </a:xfrm>
        </p:spPr>
        <p:txBody>
          <a:bodyPr/>
          <a:lstStyle/>
          <a:p>
            <a:fld id="{12E4A7CE-0AEF-4CDB-AE49-E66554760344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5FD2F073-A38E-4113-8392-38D7C47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F59E15-DF27-EE30-FE4E-54C03EA77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586" y="994809"/>
            <a:ext cx="11540828" cy="5324883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071993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5BF6B0-55C0-0EB5-5C43-9A167EF66909}"/>
              </a:ext>
            </a:extLst>
          </p:cNvPr>
          <p:cNvSpPr txBox="1"/>
          <p:nvPr/>
        </p:nvSpPr>
        <p:spPr>
          <a:xfrm>
            <a:off x="325586" y="177618"/>
            <a:ext cx="726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612900" algn="l"/>
              </a:tabLst>
            </a:pPr>
            <a:r>
              <a:rPr lang="en-US" altLang="ko-KR" dirty="0">
                <a:solidFill>
                  <a:srgbClr val="2D5693"/>
                </a:solidFill>
                <a:latin typeface="+mj-ea"/>
                <a:ea typeface="+mj-ea"/>
              </a:rPr>
              <a:t>4. </a:t>
            </a:r>
            <a:r>
              <a:rPr lang="ko-KR" altLang="en-US" dirty="0">
                <a:solidFill>
                  <a:srgbClr val="2D5693"/>
                </a:solidFill>
                <a:latin typeface="+mj-ea"/>
                <a:ea typeface="+mj-ea"/>
              </a:rPr>
              <a:t>데이터베이스 설계 </a:t>
            </a:r>
            <a:r>
              <a:rPr lang="en-US" altLang="ko-KR" dirty="0">
                <a:solidFill>
                  <a:srgbClr val="2D5693"/>
                </a:solidFill>
                <a:latin typeface="+mj-ea"/>
                <a:ea typeface="+mj-ea"/>
              </a:rPr>
              <a:t>– 2) </a:t>
            </a:r>
            <a:r>
              <a:rPr lang="ko-KR" altLang="en-US" dirty="0">
                <a:solidFill>
                  <a:srgbClr val="2D5693"/>
                </a:solidFill>
                <a:latin typeface="+mj-ea"/>
                <a:ea typeface="+mj-ea"/>
              </a:rPr>
              <a:t>커뮤니티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7AED32-11C1-CC3F-81A1-0EC9A00911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40" r="22698" b="20893"/>
          <a:stretch/>
        </p:blipFill>
        <p:spPr>
          <a:xfrm>
            <a:off x="9578118" y="102328"/>
            <a:ext cx="2288296" cy="481171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319F019-8134-C44B-BB44-2D7E7986AEB7}"/>
              </a:ext>
            </a:extLst>
          </p:cNvPr>
          <p:cNvCxnSpPr>
            <a:cxnSpLocks/>
          </p:cNvCxnSpPr>
          <p:nvPr/>
        </p:nvCxnSpPr>
        <p:spPr>
          <a:xfrm>
            <a:off x="325586" y="713589"/>
            <a:ext cx="1154082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슬라이드 번호 개체 틀 42">
            <a:extLst>
              <a:ext uri="{FF2B5EF4-FFF2-40B4-BE49-F238E27FC236}">
                <a16:creationId xmlns:a16="http://schemas.microsoft.com/office/drawing/2014/main" id="{6D4EB495-6D34-82B1-CB3A-407E7DC94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454400" cy="365125"/>
          </a:xfrm>
        </p:spPr>
        <p:txBody>
          <a:bodyPr/>
          <a:lstStyle/>
          <a:p>
            <a:fld id="{12E4A7CE-0AEF-4CDB-AE49-E66554760344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5FD2F073-A38E-4113-8392-38D7C47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11CC823-7C16-A782-0EB1-A65E5CEBB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586" y="1002706"/>
            <a:ext cx="11540828" cy="5187004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47165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수동 연산 3">
            <a:extLst>
              <a:ext uri="{FF2B5EF4-FFF2-40B4-BE49-F238E27FC236}">
                <a16:creationId xmlns:a16="http://schemas.microsoft.com/office/drawing/2014/main" id="{5DC51D57-A585-A62D-AE1E-EF866758DC5A}"/>
              </a:ext>
            </a:extLst>
          </p:cNvPr>
          <p:cNvSpPr/>
          <p:nvPr/>
        </p:nvSpPr>
        <p:spPr>
          <a:xfrm rot="5400000">
            <a:off x="4022625" y="3172441"/>
            <a:ext cx="3730936" cy="791881"/>
          </a:xfrm>
          <a:prstGeom prst="flowChartManualOperation">
            <a:avLst/>
          </a:prstGeom>
          <a:gradFill>
            <a:gsLst>
              <a:gs pos="0">
                <a:srgbClr val="2D5693"/>
              </a:gs>
              <a:gs pos="57000">
                <a:schemeClr val="accent1">
                  <a:lumMod val="45000"/>
                  <a:lumOff val="55000"/>
                </a:schemeClr>
              </a:gs>
              <a:gs pos="100000">
                <a:srgbClr val="E9EEF8"/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5BF6B0-55C0-0EB5-5C43-9A167EF66909}"/>
              </a:ext>
            </a:extLst>
          </p:cNvPr>
          <p:cNvSpPr txBox="1"/>
          <p:nvPr/>
        </p:nvSpPr>
        <p:spPr>
          <a:xfrm>
            <a:off x="325586" y="177618"/>
            <a:ext cx="726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612900" algn="l"/>
              </a:tabLst>
            </a:pPr>
            <a:r>
              <a:rPr lang="en-US" altLang="ko-KR" dirty="0">
                <a:solidFill>
                  <a:srgbClr val="2E6CC6"/>
                </a:solidFill>
                <a:latin typeface="+mj-ea"/>
                <a:ea typeface="+mj-ea"/>
              </a:rPr>
              <a:t>5. </a:t>
            </a:r>
            <a:r>
              <a:rPr lang="ko-KR" altLang="en-US" dirty="0">
                <a:solidFill>
                  <a:srgbClr val="2D5693"/>
                </a:solidFill>
                <a:latin typeface="+mj-ea"/>
                <a:ea typeface="+mj-ea"/>
              </a:rPr>
              <a:t>아키텍처 설계</a:t>
            </a:r>
            <a:endParaRPr lang="en-US" altLang="ko-KR" dirty="0">
              <a:solidFill>
                <a:srgbClr val="2D5693"/>
              </a:solidFill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7AED32-11C1-CC3F-81A1-0EC9A00911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40" r="22698" b="20893"/>
          <a:stretch/>
        </p:blipFill>
        <p:spPr>
          <a:xfrm>
            <a:off x="9578118" y="102328"/>
            <a:ext cx="2288296" cy="481171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319F019-8134-C44B-BB44-2D7E7986AEB7}"/>
              </a:ext>
            </a:extLst>
          </p:cNvPr>
          <p:cNvCxnSpPr>
            <a:cxnSpLocks/>
          </p:cNvCxnSpPr>
          <p:nvPr/>
        </p:nvCxnSpPr>
        <p:spPr>
          <a:xfrm>
            <a:off x="325586" y="713589"/>
            <a:ext cx="1154082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슬라이드 번호 개체 틀 42">
            <a:extLst>
              <a:ext uri="{FF2B5EF4-FFF2-40B4-BE49-F238E27FC236}">
                <a16:creationId xmlns:a16="http://schemas.microsoft.com/office/drawing/2014/main" id="{6D4EB495-6D34-82B1-CB3A-407E7DC94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454400" cy="365125"/>
          </a:xfrm>
        </p:spPr>
        <p:txBody>
          <a:bodyPr/>
          <a:lstStyle/>
          <a:p>
            <a:fld id="{12E4A7CE-0AEF-4CDB-AE49-E6655476034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5FD2F073-A38E-4113-8392-38D7C47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8546" y="6356350"/>
            <a:ext cx="10886806" cy="365125"/>
          </a:xfrm>
        </p:spPr>
        <p:txBody>
          <a:bodyPr/>
          <a:lstStyle/>
          <a:p>
            <a:r>
              <a:rPr lang="ko-KR" altLang="en-US" dirty="0"/>
              <a:t>* </a:t>
            </a:r>
            <a:r>
              <a:rPr lang="en-US" altLang="ko-KR" dirty="0"/>
              <a:t>Reddit, </a:t>
            </a:r>
            <a:r>
              <a:rPr lang="ko-KR" altLang="en-US" dirty="0"/>
              <a:t>국민은행 등에서 사용되는 채팅 </a:t>
            </a:r>
            <a:r>
              <a:rPr lang="en-US" altLang="ko-KR" dirty="0"/>
              <a:t>API </a:t>
            </a:r>
            <a:r>
              <a:rPr lang="ko-KR" altLang="en-US" dirty="0"/>
              <a:t>기반의 </a:t>
            </a:r>
            <a:r>
              <a:rPr lang="en-US" altLang="ko-KR" dirty="0"/>
              <a:t>SaaS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채팅 분야에서 전 세계 </a:t>
            </a:r>
            <a:r>
              <a:rPr lang="en-US" altLang="ko-KR" dirty="0"/>
              <a:t>1</a:t>
            </a:r>
            <a:r>
              <a:rPr lang="ko-KR" altLang="en-US" dirty="0"/>
              <a:t>위 유지 </a:t>
            </a:r>
            <a:r>
              <a:rPr lang="en-US" altLang="ko-KR" dirty="0"/>
              <a:t>/ </a:t>
            </a:r>
            <a:r>
              <a:rPr lang="ko-KR" altLang="en-US" dirty="0"/>
              <a:t>** 서울대학교</a:t>
            </a:r>
            <a:r>
              <a:rPr lang="en-US" altLang="ko-KR" dirty="0"/>
              <a:t>, </a:t>
            </a:r>
            <a:r>
              <a:rPr lang="ko-KR" altLang="en-US" dirty="0"/>
              <a:t>이화여자대학교 등에서 사용되는 </a:t>
            </a:r>
            <a:r>
              <a:rPr lang="ko-KR" altLang="en-US" dirty="0" err="1"/>
              <a:t>챗봇</a:t>
            </a:r>
            <a:r>
              <a:rPr lang="ko-KR" altLang="en-US" dirty="0"/>
              <a:t> </a:t>
            </a:r>
            <a:r>
              <a:rPr lang="en-US" altLang="ko-KR" dirty="0"/>
              <a:t>SaaS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3517433-8B1B-713A-556E-63DF24F597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27"/>
          <a:stretch/>
        </p:blipFill>
        <p:spPr>
          <a:xfrm>
            <a:off x="487083" y="1000162"/>
            <a:ext cx="4896125" cy="5319636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8561F2F-12D8-15FE-229D-CB9850FF7D73}"/>
              </a:ext>
            </a:extLst>
          </p:cNvPr>
          <p:cNvSpPr/>
          <p:nvPr/>
        </p:nvSpPr>
        <p:spPr>
          <a:xfrm>
            <a:off x="6281345" y="1702677"/>
            <a:ext cx="5585070" cy="373117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8100">
            <a:solidFill>
              <a:srgbClr val="2D5693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27A7F7-DDEB-908F-12AA-44C3C6AF1565}"/>
              </a:ext>
            </a:extLst>
          </p:cNvPr>
          <p:cNvSpPr txBox="1"/>
          <p:nvPr/>
        </p:nvSpPr>
        <p:spPr>
          <a:xfrm>
            <a:off x="6390290" y="1981089"/>
            <a:ext cx="5476124" cy="3033102"/>
          </a:xfrm>
          <a:prstGeom prst="rect">
            <a:avLst/>
          </a:prstGeom>
          <a:noFill/>
          <a:ln w="19050">
            <a:noFill/>
          </a:ln>
        </p:spPr>
        <p:txBody>
          <a:bodyPr wrap="square" lIns="144000" tIns="144000" rIns="144000" bIns="144000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기존 </a:t>
            </a:r>
            <a:r>
              <a:rPr lang="en-US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On-Premise </a:t>
            </a:r>
            <a:r>
              <a:rPr lang="ko-KR" altLang="en-US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방식에서 </a:t>
            </a:r>
            <a:r>
              <a:rPr lang="en-US" altLang="ko-KR" sz="1600" dirty="0" err="1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laaS</a:t>
            </a:r>
            <a:r>
              <a:rPr lang="en-US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</a:t>
            </a:r>
            <a:r>
              <a:rPr lang="ko-KR" altLang="en-US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방식으로 전환</a:t>
            </a:r>
            <a:endParaRPr lang="en-US" altLang="ko-KR" sz="16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커뮤니티 내 채팅 기능을 </a:t>
            </a:r>
            <a:r>
              <a:rPr lang="en-US" altLang="ko-KR" sz="1600" dirty="0" err="1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sendbird</a:t>
            </a:r>
            <a:r>
              <a:rPr lang="ko-KR" altLang="en-US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*에 위탁하여 </a:t>
            </a:r>
            <a:r>
              <a:rPr lang="en-US" altLang="ko-KR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SaaS </a:t>
            </a:r>
            <a:r>
              <a:rPr lang="ko-KR" altLang="en-US" sz="16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방식으로 구현</a:t>
            </a:r>
            <a:endParaRPr lang="en-US" altLang="ko-KR" sz="16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452438" indent="-285750">
              <a:lnSpc>
                <a:spcPct val="130000"/>
              </a:lnSpc>
              <a:buFontTx/>
              <a:buChar char="-"/>
            </a:pPr>
            <a:r>
              <a:rPr lang="ko-KR" altLang="en-US" sz="1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과목별 </a:t>
            </a:r>
            <a:r>
              <a:rPr lang="en-US" altLang="ko-KR" sz="1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· </a:t>
            </a:r>
            <a:r>
              <a:rPr lang="ko-KR" altLang="en-US" sz="1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팀별 단체 채팅을 학교 </a:t>
            </a:r>
            <a:r>
              <a:rPr lang="en-US" altLang="ko-KR" sz="1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LMS </a:t>
            </a:r>
            <a:r>
              <a:rPr lang="ko-KR" altLang="en-US" sz="1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차원에서 관리하는 것은 어려움</a:t>
            </a:r>
          </a:p>
          <a:p>
            <a:pPr marL="452438" indent="-285750">
              <a:lnSpc>
                <a:spcPct val="130000"/>
              </a:lnSpc>
              <a:buFontTx/>
              <a:buChar char="-"/>
            </a:pPr>
            <a:r>
              <a:rPr lang="en-US" altLang="ko-KR" sz="1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MSP (Managed Service Provider)</a:t>
            </a:r>
            <a:r>
              <a:rPr lang="ko-KR" altLang="en-US" sz="1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와 적정 수준에서 </a:t>
            </a:r>
            <a:r>
              <a:rPr lang="en-US" altLang="ko-KR" sz="1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SLA (</a:t>
            </a:r>
            <a:r>
              <a:rPr lang="ko-KR" altLang="en-US" sz="1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서비스 수준 협약</a:t>
            </a:r>
            <a:r>
              <a:rPr lang="en-US" altLang="ko-KR" sz="1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)</a:t>
            </a:r>
            <a:r>
              <a:rPr lang="ko-KR" altLang="en-US" sz="1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을 맺는 것이 중요</a:t>
            </a:r>
            <a:endParaRPr lang="en-US" altLang="ko-KR" sz="14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SDGothicNeoSB00" panose="02000503000000000000" pitchFamily="2" charset="-127"/>
                <a:ea typeface="AppleSDGothicNeoSB00" panose="02000503000000000000" pitchFamily="2" charset="-127"/>
                <a:cs typeface="+mn-cs"/>
              </a:rPr>
              <a:t>챗봇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SDGothicNeoSB00" panose="02000503000000000000" pitchFamily="2" charset="-127"/>
                <a:ea typeface="AppleSDGothicNeoSB00" panose="02000503000000000000" pitchFamily="2" charset="-127"/>
                <a:cs typeface="+mn-cs"/>
              </a:rPr>
              <a:t> 기능을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SDGothicNeoSB00" panose="02000503000000000000" pitchFamily="2" charset="-127"/>
                <a:ea typeface="AppleSDGothicNeoSB00" panose="02000503000000000000" pitchFamily="2" charset="-127"/>
                <a:cs typeface="+mn-cs"/>
              </a:rPr>
              <a:t>WISEnut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SDGothicNeoSB00" panose="02000503000000000000" pitchFamily="2" charset="-127"/>
                <a:ea typeface="AppleSDGothicNeoSB00" panose="02000503000000000000" pitchFamily="2" charset="-127"/>
                <a:cs typeface="+mn-cs"/>
              </a:rPr>
              <a:t>**에 위탁하여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SDGothicNeoSB00" panose="02000503000000000000" pitchFamily="2" charset="-127"/>
                <a:ea typeface="AppleSDGothicNeoSB00" panose="02000503000000000000" pitchFamily="2" charset="-127"/>
                <a:cs typeface="+mn-cs"/>
              </a:rPr>
              <a:t>SaaS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SDGothicNeoSB00" panose="02000503000000000000" pitchFamily="2" charset="-127"/>
                <a:ea typeface="AppleSDGothicNeoSB00" panose="02000503000000000000" pitchFamily="2" charset="-127"/>
                <a:cs typeface="+mn-cs"/>
              </a:rPr>
              <a:t>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SDGothicNeoSB00" panose="02000503000000000000" pitchFamily="2" charset="-127"/>
                <a:ea typeface="AppleSDGothicNeoSB00" panose="02000503000000000000" pitchFamily="2" charset="-127"/>
                <a:cs typeface="+mn-cs"/>
              </a:rPr>
              <a:t>MSP</a:t>
            </a:r>
            <a:r>
              <a:rPr lang="ko-KR" altLang="en-US" sz="1600" dirty="0">
                <a:solidFill>
                  <a:prstClr val="black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SDGothicNeoSB00" panose="02000503000000000000" pitchFamily="2" charset="-127"/>
                <a:ea typeface="AppleSDGothicNeoSB00" panose="02000503000000000000" pitchFamily="2" charset="-127"/>
                <a:cs typeface="+mn-cs"/>
              </a:rPr>
              <a:t>동시 지원</a:t>
            </a:r>
            <a:endParaRPr lang="en-US" altLang="ko-KR" sz="16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2062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5BF6B0-55C0-0EB5-5C43-9A167EF66909}"/>
              </a:ext>
            </a:extLst>
          </p:cNvPr>
          <p:cNvSpPr txBox="1"/>
          <p:nvPr/>
        </p:nvSpPr>
        <p:spPr>
          <a:xfrm>
            <a:off x="325586" y="177618"/>
            <a:ext cx="726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612900" algn="l"/>
              </a:tabLst>
            </a:pPr>
            <a:r>
              <a:rPr lang="en-US" altLang="ko-KR" dirty="0">
                <a:solidFill>
                  <a:srgbClr val="2E6CC6"/>
                </a:solidFill>
                <a:latin typeface="+mj-ea"/>
                <a:ea typeface="+mj-ea"/>
              </a:rPr>
              <a:t>6. </a:t>
            </a:r>
            <a:r>
              <a:rPr lang="ko-KR" altLang="en-US" dirty="0">
                <a:solidFill>
                  <a:srgbClr val="2D5693"/>
                </a:solidFill>
                <a:latin typeface="+mj-ea"/>
                <a:ea typeface="+mj-ea"/>
              </a:rPr>
              <a:t>플로우 차트 작성 </a:t>
            </a:r>
            <a:r>
              <a:rPr lang="en-US" altLang="ko-KR" dirty="0">
                <a:solidFill>
                  <a:srgbClr val="2D5693"/>
                </a:solidFill>
                <a:latin typeface="+mj-ea"/>
                <a:ea typeface="+mj-ea"/>
              </a:rPr>
              <a:t>– </a:t>
            </a:r>
            <a:r>
              <a:rPr lang="ko-KR" altLang="en-US" dirty="0">
                <a:solidFill>
                  <a:srgbClr val="2D5693"/>
                </a:solidFill>
                <a:latin typeface="+mj-ea"/>
                <a:ea typeface="+mj-ea"/>
              </a:rPr>
              <a:t>커뮤니티 관리 </a:t>
            </a:r>
            <a:r>
              <a:rPr lang="en-US" altLang="ko-KR" dirty="0">
                <a:solidFill>
                  <a:srgbClr val="2D5693"/>
                </a:solidFill>
                <a:latin typeface="+mj-ea"/>
                <a:ea typeface="+mj-ea"/>
              </a:rPr>
              <a:t>/ </a:t>
            </a:r>
            <a:r>
              <a:rPr lang="ko-KR" altLang="en-US" dirty="0" err="1">
                <a:solidFill>
                  <a:srgbClr val="2D5693"/>
                </a:solidFill>
                <a:latin typeface="+mj-ea"/>
                <a:ea typeface="+mj-ea"/>
              </a:rPr>
              <a:t>챗봇</a:t>
            </a:r>
            <a:r>
              <a:rPr lang="ko-KR" altLang="en-US" dirty="0">
                <a:solidFill>
                  <a:srgbClr val="2D5693"/>
                </a:solidFill>
                <a:latin typeface="+mj-ea"/>
                <a:ea typeface="+mj-ea"/>
              </a:rPr>
              <a:t> 질문 입력</a:t>
            </a:r>
            <a:endParaRPr lang="en-US" altLang="ko-KR" dirty="0">
              <a:solidFill>
                <a:srgbClr val="2D5693"/>
              </a:solidFill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7AED32-11C1-CC3F-81A1-0EC9A00911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40" r="22698" b="20893"/>
          <a:stretch/>
        </p:blipFill>
        <p:spPr>
          <a:xfrm>
            <a:off x="9578118" y="102328"/>
            <a:ext cx="2288296" cy="481171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319F019-8134-C44B-BB44-2D7E7986AEB7}"/>
              </a:ext>
            </a:extLst>
          </p:cNvPr>
          <p:cNvCxnSpPr>
            <a:cxnSpLocks/>
          </p:cNvCxnSpPr>
          <p:nvPr/>
        </p:nvCxnSpPr>
        <p:spPr>
          <a:xfrm>
            <a:off x="325586" y="713589"/>
            <a:ext cx="1154082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슬라이드 번호 개체 틀 42">
            <a:extLst>
              <a:ext uri="{FF2B5EF4-FFF2-40B4-BE49-F238E27FC236}">
                <a16:creationId xmlns:a16="http://schemas.microsoft.com/office/drawing/2014/main" id="{6D4EB495-6D34-82B1-CB3A-407E7DC94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454400" cy="365125"/>
          </a:xfrm>
        </p:spPr>
        <p:txBody>
          <a:bodyPr/>
          <a:lstStyle/>
          <a:p>
            <a:fld id="{12E4A7CE-0AEF-4CDB-AE49-E6655476034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5FD2F073-A38E-4113-8392-38D7C47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9A657F-59AB-8C97-C4CB-FF0D95A120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30" t="760" r="28996" b="34913"/>
          <a:stretch/>
        </p:blipFill>
        <p:spPr>
          <a:xfrm>
            <a:off x="3182725" y="734609"/>
            <a:ext cx="5676822" cy="618121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57712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56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4E548FC-97C8-0A33-7097-87D25B0B24C7}"/>
              </a:ext>
            </a:extLst>
          </p:cNvPr>
          <p:cNvSpPr/>
          <p:nvPr/>
        </p:nvSpPr>
        <p:spPr>
          <a:xfrm>
            <a:off x="482600" y="552127"/>
            <a:ext cx="11214100" cy="575977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999B05-6E52-3B76-39EE-05306AE2C85A}"/>
              </a:ext>
            </a:extLst>
          </p:cNvPr>
          <p:cNvSpPr txBox="1"/>
          <p:nvPr/>
        </p:nvSpPr>
        <p:spPr>
          <a:xfrm>
            <a:off x="4158912" y="1995608"/>
            <a:ext cx="3886875" cy="31393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AutoNum type="arabicPeriod"/>
              <a:tabLst>
                <a:tab pos="1612900" algn="l"/>
              </a:tabLst>
            </a:pPr>
            <a:r>
              <a:rPr lang="ko-KR" altLang="en-US" dirty="0">
                <a:latin typeface="+mj-ea"/>
                <a:ea typeface="+mj-ea"/>
              </a:rPr>
              <a:t>주제 선정</a:t>
            </a: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  <a:tabLst>
                <a:tab pos="1612900" algn="l"/>
              </a:tabLst>
            </a:pP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  <a:tabLst>
                <a:tab pos="1612900" algn="l"/>
              </a:tabLst>
            </a:pPr>
            <a:r>
              <a:rPr lang="ko-KR" altLang="en-US" dirty="0">
                <a:latin typeface="+mj-ea"/>
                <a:ea typeface="+mj-ea"/>
              </a:rPr>
              <a:t>프로젝트 방향성 수립</a:t>
            </a: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  <a:tabLst>
                <a:tab pos="1612900" algn="l"/>
              </a:tabLst>
            </a:pP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  <a:tabLst>
                <a:tab pos="1612900" algn="l"/>
              </a:tabLst>
            </a:pPr>
            <a:r>
              <a:rPr lang="ko-KR" altLang="en-US" dirty="0">
                <a:latin typeface="+mj-ea"/>
                <a:ea typeface="+mj-ea"/>
              </a:rPr>
              <a:t>개선 업무 설계 및 화면 설계</a:t>
            </a: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  <a:tabLst>
                <a:tab pos="1612900" algn="l"/>
              </a:tabLst>
            </a:pP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  <a:tabLst>
                <a:tab pos="1612900" algn="l"/>
              </a:tabLst>
            </a:pPr>
            <a:r>
              <a:rPr lang="ko-KR" altLang="en-US" dirty="0">
                <a:latin typeface="+mj-ea"/>
                <a:ea typeface="+mj-ea"/>
              </a:rPr>
              <a:t>데이터베이스 설계</a:t>
            </a: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  <a:tabLst>
                <a:tab pos="1612900" algn="l"/>
              </a:tabLst>
            </a:pP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  <a:tabLst>
                <a:tab pos="1612900" algn="l"/>
              </a:tabLst>
            </a:pPr>
            <a:r>
              <a:rPr lang="ko-KR" altLang="en-US" dirty="0">
                <a:latin typeface="+mj-ea"/>
                <a:ea typeface="+mj-ea"/>
              </a:rPr>
              <a:t>아키텍처 설계</a:t>
            </a: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  <a:tabLst>
                <a:tab pos="1612900" algn="l"/>
              </a:tabLst>
            </a:pP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  <a:tabLst>
                <a:tab pos="1612900" algn="l"/>
              </a:tabLst>
            </a:pPr>
            <a:r>
              <a:rPr lang="ko-KR" altLang="en-US" dirty="0">
                <a:latin typeface="+mj-ea"/>
                <a:ea typeface="+mj-ea"/>
              </a:rPr>
              <a:t>플로우 차트 작성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0E1F225-CE55-F8DC-1036-010974CB2946}"/>
              </a:ext>
            </a:extLst>
          </p:cNvPr>
          <p:cNvCxnSpPr>
            <a:cxnSpLocks/>
          </p:cNvCxnSpPr>
          <p:nvPr/>
        </p:nvCxnSpPr>
        <p:spPr>
          <a:xfrm>
            <a:off x="3206750" y="974975"/>
            <a:ext cx="57785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FC1A172-EBCD-9B7D-8D83-C6F2E46FE7D4}"/>
              </a:ext>
            </a:extLst>
          </p:cNvPr>
          <p:cNvSpPr txBox="1"/>
          <p:nvPr/>
        </p:nvSpPr>
        <p:spPr>
          <a:xfrm>
            <a:off x="5392517" y="571501"/>
            <a:ext cx="1419666" cy="65921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  <a:tabLst>
                <a:tab pos="1612900" algn="l"/>
              </a:tabLst>
            </a:pPr>
            <a:r>
              <a:rPr lang="ko-KR" altLang="en-US" sz="2800" dirty="0">
                <a:latin typeface="+mj-ea"/>
                <a:ea typeface="+mj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467483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B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4E548FC-97C8-0A33-7097-87D25B0B24C7}"/>
              </a:ext>
            </a:extLst>
          </p:cNvPr>
          <p:cNvSpPr/>
          <p:nvPr/>
        </p:nvSpPr>
        <p:spPr>
          <a:xfrm>
            <a:off x="482600" y="552127"/>
            <a:ext cx="11214100" cy="57597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037481-5C1A-1323-E73F-7FE291425F11}"/>
              </a:ext>
            </a:extLst>
          </p:cNvPr>
          <p:cNvSpPr txBox="1"/>
          <p:nvPr/>
        </p:nvSpPr>
        <p:spPr>
          <a:xfrm>
            <a:off x="3105150" y="3542082"/>
            <a:ext cx="5981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ln w="38100">
                  <a:solidFill>
                    <a:schemeClr val="tx1"/>
                  </a:solidFill>
                </a:ln>
                <a:latin typeface="+mj-ea"/>
                <a:ea typeface="+mj-ea"/>
              </a:rPr>
              <a:t>Thank You.</a:t>
            </a:r>
            <a:endParaRPr lang="ko-KR" altLang="en-US" sz="8000" dirty="0">
              <a:ln w="38100">
                <a:solidFill>
                  <a:schemeClr val="tx1"/>
                </a:solidFill>
              </a:ln>
              <a:latin typeface="+mj-ea"/>
              <a:ea typeface="+mj-ea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08906FA-8E13-A234-52B5-46688C656BB4}"/>
              </a:ext>
            </a:extLst>
          </p:cNvPr>
          <p:cNvCxnSpPr>
            <a:cxnSpLocks/>
          </p:cNvCxnSpPr>
          <p:nvPr/>
        </p:nvCxnSpPr>
        <p:spPr>
          <a:xfrm>
            <a:off x="470522" y="1283523"/>
            <a:ext cx="756501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511D847-543C-B68D-E76E-164DE753D5C6}"/>
              </a:ext>
            </a:extLst>
          </p:cNvPr>
          <p:cNvCxnSpPr>
            <a:cxnSpLocks/>
          </p:cNvCxnSpPr>
          <p:nvPr/>
        </p:nvCxnSpPr>
        <p:spPr>
          <a:xfrm>
            <a:off x="1227023" y="1283523"/>
            <a:ext cx="736600" cy="718019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834C434-1CAB-AF1E-98E3-A24EF06C6F08}"/>
              </a:ext>
            </a:extLst>
          </p:cNvPr>
          <p:cNvGrpSpPr/>
          <p:nvPr/>
        </p:nvGrpSpPr>
        <p:grpSpPr>
          <a:xfrm rot="8164877">
            <a:off x="10500154" y="4731749"/>
            <a:ext cx="947809" cy="1099353"/>
            <a:chOff x="5642350" y="4267780"/>
            <a:chExt cx="1251688" cy="1362699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37D9E7F2-7C66-C592-0E2A-6BDADFB67CF0}"/>
                </a:ext>
              </a:extLst>
            </p:cNvPr>
            <p:cNvCxnSpPr>
              <a:cxnSpLocks/>
            </p:cNvCxnSpPr>
            <p:nvPr/>
          </p:nvCxnSpPr>
          <p:spPr>
            <a:xfrm rot="13435123">
              <a:off x="5948237" y="4741484"/>
              <a:ext cx="945801" cy="888995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8D5AEA6-E3A0-A52A-F965-A00C03F715AF}"/>
                </a:ext>
              </a:extLst>
            </p:cNvPr>
            <p:cNvCxnSpPr>
              <a:cxnSpLocks/>
            </p:cNvCxnSpPr>
            <p:nvPr/>
          </p:nvCxnSpPr>
          <p:spPr>
            <a:xfrm rot="13435123" flipH="1">
              <a:off x="5642350" y="4267780"/>
              <a:ext cx="891262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3E820EE9-904B-7769-5120-B4C98C211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637" y="1396605"/>
            <a:ext cx="1978025" cy="194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655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5BF6B0-55C0-0EB5-5C43-9A167EF66909}"/>
              </a:ext>
            </a:extLst>
          </p:cNvPr>
          <p:cNvSpPr txBox="1"/>
          <p:nvPr/>
        </p:nvSpPr>
        <p:spPr>
          <a:xfrm>
            <a:off x="325586" y="177618"/>
            <a:ext cx="726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612900" algn="l"/>
              </a:tabLst>
            </a:pPr>
            <a:r>
              <a:rPr lang="en-US" altLang="ko-KR" dirty="0">
                <a:solidFill>
                  <a:srgbClr val="2E6CC6"/>
                </a:solidFill>
                <a:latin typeface="+mj-ea"/>
                <a:ea typeface="+mj-ea"/>
              </a:rPr>
              <a:t>1. </a:t>
            </a:r>
            <a:r>
              <a:rPr lang="ko-KR" altLang="en-US" dirty="0">
                <a:solidFill>
                  <a:srgbClr val="2D5693"/>
                </a:solidFill>
                <a:latin typeface="+mj-ea"/>
                <a:ea typeface="+mj-ea"/>
              </a:rPr>
              <a:t>주제 선정</a:t>
            </a:r>
            <a:endParaRPr lang="en-US" altLang="ko-KR" dirty="0">
              <a:solidFill>
                <a:srgbClr val="2D5693"/>
              </a:solidFill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7AED32-11C1-CC3F-81A1-0EC9A00911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40" r="22698" b="20893"/>
          <a:stretch/>
        </p:blipFill>
        <p:spPr>
          <a:xfrm>
            <a:off x="9578118" y="102328"/>
            <a:ext cx="2288296" cy="481171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319F019-8134-C44B-BB44-2D7E7986AEB7}"/>
              </a:ext>
            </a:extLst>
          </p:cNvPr>
          <p:cNvCxnSpPr>
            <a:cxnSpLocks/>
          </p:cNvCxnSpPr>
          <p:nvPr/>
        </p:nvCxnSpPr>
        <p:spPr>
          <a:xfrm>
            <a:off x="325586" y="713589"/>
            <a:ext cx="1154082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슬라이드 번호 개체 틀 42">
            <a:extLst>
              <a:ext uri="{FF2B5EF4-FFF2-40B4-BE49-F238E27FC236}">
                <a16:creationId xmlns:a16="http://schemas.microsoft.com/office/drawing/2014/main" id="{6D4EB495-6D34-82B1-CB3A-407E7DC94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454400" cy="365125"/>
          </a:xfrm>
        </p:spPr>
        <p:txBody>
          <a:bodyPr/>
          <a:lstStyle/>
          <a:p>
            <a:fld id="{12E4A7CE-0AEF-4CDB-AE49-E6655476034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5FD2F073-A38E-4113-8392-38D7C47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8546" y="6356350"/>
            <a:ext cx="5957454" cy="365125"/>
          </a:xfrm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00C7124-2AD6-2B8A-9EB7-CA90074A8205}"/>
              </a:ext>
            </a:extLst>
          </p:cNvPr>
          <p:cNvGrpSpPr/>
          <p:nvPr/>
        </p:nvGrpSpPr>
        <p:grpSpPr>
          <a:xfrm>
            <a:off x="332156" y="1423853"/>
            <a:ext cx="3615793" cy="1584923"/>
            <a:chOff x="6096000" y="1148216"/>
            <a:chExt cx="5780922" cy="120856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B864140-41B4-CAF9-3243-8BC876C0A645}"/>
                </a:ext>
              </a:extLst>
            </p:cNvPr>
            <p:cNvSpPr txBox="1"/>
            <p:nvPr/>
          </p:nvSpPr>
          <p:spPr>
            <a:xfrm>
              <a:off x="6103612" y="1527760"/>
              <a:ext cx="5770415" cy="829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noFill/>
            </a:ln>
          </p:spPr>
          <p:txBody>
            <a:bodyPr wrap="square" lIns="144000" tIns="144000" rIns="144000" bIns="144000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ERP 9</a:t>
              </a:r>
              <a:r>
                <a:rPr lang="ko-KR" altLang="en-US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가지 영역 中</a:t>
              </a:r>
              <a:endParaRPr lang="en-US" altLang="ko-KR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인사 관리를 다룰 수 있는</a:t>
              </a:r>
              <a:endParaRPr lang="en-US" altLang="ko-KR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60EE31-FB5C-E2F5-2510-2342779AC67E}"/>
                </a:ext>
              </a:extLst>
            </p:cNvPr>
            <p:cNvSpPr txBox="1"/>
            <p:nvPr/>
          </p:nvSpPr>
          <p:spPr>
            <a:xfrm>
              <a:off x="6096000" y="1148216"/>
              <a:ext cx="5780922" cy="281629"/>
            </a:xfrm>
            <a:prstGeom prst="rect">
              <a:avLst/>
            </a:prstGeom>
            <a:solidFill>
              <a:srgbClr val="2D5693"/>
            </a:solidFill>
            <a:ln w="19050"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b="0" i="0" dirty="0">
                  <a:solidFill>
                    <a:schemeClr val="bg1"/>
                  </a:solidFill>
                  <a:effectLst/>
                  <a:latin typeface="+mj-ea"/>
                  <a:ea typeface="+mj-ea"/>
                </a:rPr>
                <a:t>1. </a:t>
              </a:r>
              <a:r>
                <a:rPr lang="ko-KR" altLang="en-US" b="0" i="0" dirty="0">
                  <a:solidFill>
                    <a:schemeClr val="bg1"/>
                  </a:solidFill>
                  <a:effectLst/>
                  <a:latin typeface="+mj-ea"/>
                  <a:ea typeface="+mj-ea"/>
                </a:rPr>
                <a:t>관심 분야</a:t>
              </a:r>
              <a:endParaRPr lang="ko-KR" altLang="en-US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F8C9FF1-B036-86D0-C6D1-2AB9AD767C8E}"/>
              </a:ext>
            </a:extLst>
          </p:cNvPr>
          <p:cNvGrpSpPr/>
          <p:nvPr/>
        </p:nvGrpSpPr>
        <p:grpSpPr>
          <a:xfrm>
            <a:off x="4288104" y="1423853"/>
            <a:ext cx="3615793" cy="1584923"/>
            <a:chOff x="6096000" y="1148216"/>
            <a:chExt cx="5780922" cy="120856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736342D-B791-DC72-3DE3-99D560A8D805}"/>
                </a:ext>
              </a:extLst>
            </p:cNvPr>
            <p:cNvSpPr txBox="1"/>
            <p:nvPr/>
          </p:nvSpPr>
          <p:spPr>
            <a:xfrm>
              <a:off x="6106507" y="1527760"/>
              <a:ext cx="5770415" cy="829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noFill/>
            </a:ln>
          </p:spPr>
          <p:txBody>
            <a:bodyPr wrap="square" lIns="144000" tIns="144000" rIns="144000" bIns="144000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정보시스템 및 에듀테크 관련 </a:t>
              </a:r>
              <a:endParaRPr lang="en-US" altLang="ko-KR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전공 지식을 모두 활용할 수 있는</a:t>
              </a:r>
              <a:endParaRPr lang="en-US" altLang="ko-KR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481B63-C3A9-C910-F21F-739D8A60A0BB}"/>
                </a:ext>
              </a:extLst>
            </p:cNvPr>
            <p:cNvSpPr txBox="1"/>
            <p:nvPr/>
          </p:nvSpPr>
          <p:spPr>
            <a:xfrm>
              <a:off x="6096000" y="1148216"/>
              <a:ext cx="5780922" cy="281629"/>
            </a:xfrm>
            <a:prstGeom prst="rect">
              <a:avLst/>
            </a:prstGeom>
            <a:solidFill>
              <a:srgbClr val="2D5693"/>
            </a:solidFill>
            <a:ln w="19050"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r>
                <a:rPr lang="en-US" altLang="ko-KR" b="0" i="0" dirty="0">
                  <a:solidFill>
                    <a:schemeClr val="bg1"/>
                  </a:solidFill>
                  <a:effectLst/>
                  <a:latin typeface="+mj-ea"/>
                  <a:ea typeface="+mj-ea"/>
                </a:rPr>
                <a:t>. </a:t>
              </a:r>
              <a:r>
                <a:rPr lang="ko-KR" altLang="en-US" b="0" i="0" dirty="0">
                  <a:solidFill>
                    <a:schemeClr val="bg1"/>
                  </a:solidFill>
                  <a:effectLst/>
                  <a:latin typeface="+mj-ea"/>
                  <a:ea typeface="+mj-ea"/>
                </a:rPr>
                <a:t>전공 간 접점</a:t>
              </a:r>
              <a:endParaRPr lang="ko-KR" altLang="en-US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59823B2-5392-282D-73A5-595E21A43012}"/>
              </a:ext>
            </a:extLst>
          </p:cNvPr>
          <p:cNvGrpSpPr/>
          <p:nvPr/>
        </p:nvGrpSpPr>
        <p:grpSpPr>
          <a:xfrm>
            <a:off x="8250624" y="1423853"/>
            <a:ext cx="3615793" cy="1584923"/>
            <a:chOff x="6096000" y="1148216"/>
            <a:chExt cx="5780922" cy="120856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69D5AA-F23A-86DC-41F6-9529B5E9D968}"/>
                </a:ext>
              </a:extLst>
            </p:cNvPr>
            <p:cNvSpPr txBox="1"/>
            <p:nvPr/>
          </p:nvSpPr>
          <p:spPr>
            <a:xfrm>
              <a:off x="6106504" y="1527760"/>
              <a:ext cx="5770415" cy="829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noFill/>
            </a:ln>
          </p:spPr>
          <p:txBody>
            <a:bodyPr wrap="square" lIns="144000" tIns="144000" rIns="144000" bIns="144000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자주 쓰고 잘 알고 있어</a:t>
              </a:r>
              <a:endParaRPr lang="en-US" altLang="ko-KR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세밀히 분석할 수 있는</a:t>
              </a:r>
              <a:endParaRPr lang="en-US" altLang="ko-KR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1545A6A-9236-B331-BCF2-9A1B3718BB05}"/>
                </a:ext>
              </a:extLst>
            </p:cNvPr>
            <p:cNvSpPr txBox="1"/>
            <p:nvPr/>
          </p:nvSpPr>
          <p:spPr>
            <a:xfrm>
              <a:off x="6096000" y="1148216"/>
              <a:ext cx="5780922" cy="281629"/>
            </a:xfrm>
            <a:prstGeom prst="rect">
              <a:avLst/>
            </a:prstGeom>
            <a:solidFill>
              <a:srgbClr val="2D5693"/>
            </a:solidFill>
            <a:ln w="19050"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j-ea"/>
                  <a:ea typeface="+mj-ea"/>
                </a:rPr>
                <a:t>3. </a:t>
              </a:r>
              <a:r>
                <a:rPr lang="ko-KR" altLang="en-US" dirty="0">
                  <a:solidFill>
                    <a:schemeClr val="bg1"/>
                  </a:solidFill>
                  <a:latin typeface="+mj-ea"/>
                  <a:ea typeface="+mj-ea"/>
                </a:rPr>
                <a:t>시스템의 실사용자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9B4327F-70C2-F112-FF6E-63124CD4ED59}"/>
              </a:ext>
            </a:extLst>
          </p:cNvPr>
          <p:cNvGrpSpPr/>
          <p:nvPr/>
        </p:nvGrpSpPr>
        <p:grpSpPr>
          <a:xfrm>
            <a:off x="1563920" y="4257514"/>
            <a:ext cx="9064159" cy="1124039"/>
            <a:chOff x="3272763" y="4353411"/>
            <a:chExt cx="9064159" cy="1124039"/>
          </a:xfrm>
          <a:effectLst/>
        </p:grpSpPr>
        <p:pic>
          <p:nvPicPr>
            <p:cNvPr id="18" name="Picture 4" descr="72485650-ecb2-4007-a0ed-bc4b5c0d323b (1112×1112)">
              <a:extLst>
                <a:ext uri="{FF2B5EF4-FFF2-40B4-BE49-F238E27FC236}">
                  <a16:creationId xmlns:a16="http://schemas.microsoft.com/office/drawing/2014/main" id="{9E3083F7-E3B2-A2A6-64DA-8FB8ECC508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2763" y="4448460"/>
              <a:ext cx="857653" cy="857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2" name="Picture 4" descr="국문로고">
              <a:extLst>
                <a:ext uri="{FF2B5EF4-FFF2-40B4-BE49-F238E27FC236}">
                  <a16:creationId xmlns:a16="http://schemas.microsoft.com/office/drawing/2014/main" id="{B8E5969F-A0CE-C962-6F85-C59D5E1259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8104" y="4353411"/>
              <a:ext cx="2857500" cy="1047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F4B965-DA2B-547A-72A3-CCAAA9D902BB}"/>
                </a:ext>
              </a:extLst>
            </p:cNvPr>
            <p:cNvSpPr txBox="1"/>
            <p:nvPr/>
          </p:nvSpPr>
          <p:spPr>
            <a:xfrm>
              <a:off x="7303292" y="4646453"/>
              <a:ext cx="503363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dirty="0">
                  <a:ln w="12700">
                    <a:solidFill>
                      <a:srgbClr val="2D5693"/>
                    </a:solidFill>
                  </a:ln>
                  <a:solidFill>
                    <a:srgbClr val="2D5693"/>
                  </a:solidFill>
                  <a:latin typeface="+mj-ea"/>
                  <a:ea typeface="+mj-ea"/>
                </a:rPr>
                <a:t>HY-LMS (</a:t>
              </a:r>
              <a:r>
                <a:rPr lang="ko-KR" altLang="en-US" sz="2400" dirty="0">
                  <a:ln w="12700">
                    <a:solidFill>
                      <a:srgbClr val="2D5693"/>
                    </a:solidFill>
                  </a:ln>
                  <a:solidFill>
                    <a:srgbClr val="2D5693"/>
                  </a:solidFill>
                  <a:latin typeface="+mj-ea"/>
                  <a:ea typeface="+mj-ea"/>
                </a:rPr>
                <a:t>학생용</a:t>
              </a:r>
              <a:r>
                <a:rPr lang="en-US" altLang="ko-KR" sz="2400" dirty="0">
                  <a:ln w="12700">
                    <a:solidFill>
                      <a:srgbClr val="2D5693"/>
                    </a:solidFill>
                  </a:ln>
                  <a:solidFill>
                    <a:srgbClr val="2D5693"/>
                  </a:solidFill>
                  <a:latin typeface="+mj-ea"/>
                  <a:ea typeface="+mj-ea"/>
                </a:rPr>
                <a:t>) </a:t>
              </a:r>
              <a:r>
                <a:rPr lang="ko-KR" altLang="en-US" sz="2400" dirty="0">
                  <a:ln w="12700">
                    <a:solidFill>
                      <a:srgbClr val="2D5693"/>
                    </a:solidFill>
                  </a:ln>
                  <a:solidFill>
                    <a:srgbClr val="2D5693"/>
                  </a:solidFill>
                  <a:latin typeface="+mj-ea"/>
                  <a:ea typeface="+mj-ea"/>
                </a:rPr>
                <a:t>기능 개선 및 개발</a:t>
              </a:r>
              <a:endParaRPr lang="ko-KR" altLang="en-US" sz="2400" dirty="0">
                <a:ln>
                  <a:solidFill>
                    <a:srgbClr val="2D5693"/>
                  </a:solidFill>
                </a:ln>
                <a:solidFill>
                  <a:srgbClr val="2D5693"/>
                </a:solidFill>
              </a:endParaRPr>
            </a:p>
            <a:p>
              <a:endParaRPr lang="ko-KR" altLang="en-US" sz="2400" dirty="0">
                <a:solidFill>
                  <a:srgbClr val="2D5693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FD17B15-DBC1-B2DC-0ABB-72D0595A8B5F}"/>
              </a:ext>
            </a:extLst>
          </p:cNvPr>
          <p:cNvSpPr/>
          <p:nvPr/>
        </p:nvSpPr>
        <p:spPr>
          <a:xfrm>
            <a:off x="10785767" y="4822096"/>
            <a:ext cx="225452" cy="225452"/>
          </a:xfrm>
          <a:prstGeom prst="rect">
            <a:avLst/>
          </a:prstGeom>
          <a:solidFill>
            <a:srgbClr val="2D56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FD13C85-6414-0E86-DC04-19DB2775FEFD}"/>
              </a:ext>
            </a:extLst>
          </p:cNvPr>
          <p:cNvSpPr/>
          <p:nvPr/>
        </p:nvSpPr>
        <p:spPr>
          <a:xfrm>
            <a:off x="10543634" y="5245440"/>
            <a:ext cx="177485" cy="177484"/>
          </a:xfrm>
          <a:prstGeom prst="rect">
            <a:avLst/>
          </a:prstGeom>
          <a:solidFill>
            <a:srgbClr val="FAC64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A3835A7-B7F3-816C-394B-41F46E979307}"/>
              </a:ext>
            </a:extLst>
          </p:cNvPr>
          <p:cNvSpPr/>
          <p:nvPr/>
        </p:nvSpPr>
        <p:spPr>
          <a:xfrm>
            <a:off x="10661233" y="5047548"/>
            <a:ext cx="124534" cy="124534"/>
          </a:xfrm>
          <a:prstGeom prst="rect">
            <a:avLst/>
          </a:prstGeom>
          <a:solidFill>
            <a:srgbClr val="5070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A8B0751-827A-D833-A5E5-0ECB4334248D}"/>
              </a:ext>
            </a:extLst>
          </p:cNvPr>
          <p:cNvSpPr/>
          <p:nvPr/>
        </p:nvSpPr>
        <p:spPr>
          <a:xfrm>
            <a:off x="10442108" y="5422925"/>
            <a:ext cx="102375" cy="102375"/>
          </a:xfrm>
          <a:prstGeom prst="rect">
            <a:avLst/>
          </a:prstGeom>
          <a:solidFill>
            <a:srgbClr val="5070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352AF5A-B7AD-F87F-2D69-4FA40C6594F3}"/>
              </a:ext>
            </a:extLst>
          </p:cNvPr>
          <p:cNvSpPr/>
          <p:nvPr/>
        </p:nvSpPr>
        <p:spPr>
          <a:xfrm>
            <a:off x="10553844" y="4940159"/>
            <a:ext cx="107389" cy="107389"/>
          </a:xfrm>
          <a:prstGeom prst="rect">
            <a:avLst/>
          </a:prstGeom>
          <a:solidFill>
            <a:srgbClr val="5070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E7459DF-BBF7-D950-5EE8-7AA33E2A7138}"/>
              </a:ext>
            </a:extLst>
          </p:cNvPr>
          <p:cNvSpPr/>
          <p:nvPr/>
        </p:nvSpPr>
        <p:spPr>
          <a:xfrm>
            <a:off x="10629833" y="5336309"/>
            <a:ext cx="102375" cy="102375"/>
          </a:xfrm>
          <a:prstGeom prst="rect">
            <a:avLst/>
          </a:prstGeom>
          <a:solidFill>
            <a:srgbClr val="2D56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89FA7F2-5E85-9B85-A4B0-5477665E3719}"/>
              </a:ext>
            </a:extLst>
          </p:cNvPr>
          <p:cNvSpPr/>
          <p:nvPr/>
        </p:nvSpPr>
        <p:spPr>
          <a:xfrm>
            <a:off x="1075145" y="3823397"/>
            <a:ext cx="225452" cy="225452"/>
          </a:xfrm>
          <a:prstGeom prst="rect">
            <a:avLst/>
          </a:prstGeom>
          <a:solidFill>
            <a:srgbClr val="2D56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D00EE39-4A70-73E4-110F-235A2326E527}"/>
              </a:ext>
            </a:extLst>
          </p:cNvPr>
          <p:cNvSpPr/>
          <p:nvPr/>
        </p:nvSpPr>
        <p:spPr>
          <a:xfrm>
            <a:off x="1386435" y="4207987"/>
            <a:ext cx="177485" cy="177484"/>
          </a:xfrm>
          <a:prstGeom prst="rect">
            <a:avLst/>
          </a:prstGeom>
          <a:solidFill>
            <a:srgbClr val="2D56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1AE931A-4486-1012-F4EC-BF3098AE285D}"/>
              </a:ext>
            </a:extLst>
          </p:cNvPr>
          <p:cNvSpPr/>
          <p:nvPr/>
        </p:nvSpPr>
        <p:spPr>
          <a:xfrm>
            <a:off x="950611" y="4048849"/>
            <a:ext cx="124534" cy="124534"/>
          </a:xfrm>
          <a:prstGeom prst="rect">
            <a:avLst/>
          </a:prstGeom>
          <a:solidFill>
            <a:srgbClr val="FAC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FBA6CCA-AB4D-1D97-A097-50968A2DF068}"/>
              </a:ext>
            </a:extLst>
          </p:cNvPr>
          <p:cNvSpPr/>
          <p:nvPr/>
        </p:nvSpPr>
        <p:spPr>
          <a:xfrm>
            <a:off x="1284909" y="4385472"/>
            <a:ext cx="102375" cy="102375"/>
          </a:xfrm>
          <a:prstGeom prst="rect">
            <a:avLst/>
          </a:prstGeom>
          <a:solidFill>
            <a:srgbClr val="5070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77AA7CE-91FD-EFE8-C34D-1ED6404AFAB4}"/>
              </a:ext>
            </a:extLst>
          </p:cNvPr>
          <p:cNvSpPr/>
          <p:nvPr/>
        </p:nvSpPr>
        <p:spPr>
          <a:xfrm>
            <a:off x="843222" y="3941460"/>
            <a:ext cx="107389" cy="107389"/>
          </a:xfrm>
          <a:prstGeom prst="rect">
            <a:avLst/>
          </a:prstGeom>
          <a:solidFill>
            <a:srgbClr val="FAC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144606D-9C7C-DB78-B576-E13BA1094A64}"/>
              </a:ext>
            </a:extLst>
          </p:cNvPr>
          <p:cNvSpPr/>
          <p:nvPr/>
        </p:nvSpPr>
        <p:spPr>
          <a:xfrm>
            <a:off x="1182534" y="4105612"/>
            <a:ext cx="102375" cy="102375"/>
          </a:xfrm>
          <a:prstGeom prst="rect">
            <a:avLst/>
          </a:prstGeom>
          <a:solidFill>
            <a:srgbClr val="5070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1425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5BF6B0-55C0-0EB5-5C43-9A167EF66909}"/>
              </a:ext>
            </a:extLst>
          </p:cNvPr>
          <p:cNvSpPr txBox="1"/>
          <p:nvPr/>
        </p:nvSpPr>
        <p:spPr>
          <a:xfrm>
            <a:off x="325586" y="177618"/>
            <a:ext cx="726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612900" algn="l"/>
              </a:tabLst>
            </a:pPr>
            <a:r>
              <a:rPr lang="en-US" altLang="ko-KR" dirty="0">
                <a:solidFill>
                  <a:srgbClr val="2E6CC6"/>
                </a:solidFill>
                <a:latin typeface="+mj-ea"/>
                <a:ea typeface="+mj-ea"/>
              </a:rPr>
              <a:t>2. </a:t>
            </a:r>
            <a:r>
              <a:rPr lang="ko-KR" altLang="en-US" dirty="0">
                <a:solidFill>
                  <a:srgbClr val="2D5693"/>
                </a:solidFill>
                <a:latin typeface="+mj-ea"/>
                <a:ea typeface="+mj-ea"/>
              </a:rPr>
              <a:t>프로젝트 방향성 수립 </a:t>
            </a:r>
            <a:r>
              <a:rPr lang="en-US" altLang="ko-KR" dirty="0">
                <a:solidFill>
                  <a:srgbClr val="2D5693"/>
                </a:solidFill>
                <a:latin typeface="+mj-ea"/>
                <a:ea typeface="+mj-ea"/>
              </a:rPr>
              <a:t>– 1) LMS </a:t>
            </a:r>
            <a:r>
              <a:rPr lang="ko-KR" altLang="en-US" dirty="0">
                <a:solidFill>
                  <a:srgbClr val="2D5693"/>
                </a:solidFill>
                <a:latin typeface="+mj-ea"/>
                <a:ea typeface="+mj-ea"/>
              </a:rPr>
              <a:t>개념 분석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7AED32-11C1-CC3F-81A1-0EC9A00911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40" r="22698" b="20893"/>
          <a:stretch/>
        </p:blipFill>
        <p:spPr>
          <a:xfrm>
            <a:off x="9578118" y="102328"/>
            <a:ext cx="2288296" cy="481171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319F019-8134-C44B-BB44-2D7E7986AEB7}"/>
              </a:ext>
            </a:extLst>
          </p:cNvPr>
          <p:cNvCxnSpPr>
            <a:cxnSpLocks/>
          </p:cNvCxnSpPr>
          <p:nvPr/>
        </p:nvCxnSpPr>
        <p:spPr>
          <a:xfrm>
            <a:off x="325586" y="713589"/>
            <a:ext cx="1154082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슬라이드 번호 개체 틀 42">
            <a:extLst>
              <a:ext uri="{FF2B5EF4-FFF2-40B4-BE49-F238E27FC236}">
                <a16:creationId xmlns:a16="http://schemas.microsoft.com/office/drawing/2014/main" id="{6D4EB495-6D34-82B1-CB3A-407E7DC94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454400" cy="365125"/>
          </a:xfrm>
        </p:spPr>
        <p:txBody>
          <a:bodyPr/>
          <a:lstStyle/>
          <a:p>
            <a:fld id="{12E4A7CE-0AEF-4CDB-AE49-E6655476034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5FD2F073-A38E-4113-8392-38D7C47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8546" y="6356350"/>
            <a:ext cx="9667606" cy="365125"/>
          </a:xfrm>
        </p:spPr>
        <p:txBody>
          <a:bodyPr/>
          <a:lstStyle/>
          <a:p>
            <a:r>
              <a:rPr lang="ko-KR" altLang="en-US" dirty="0" err="1">
                <a:latin typeface="+mn-ea"/>
              </a:rPr>
              <a:t>송태란</a:t>
            </a:r>
            <a:r>
              <a:rPr lang="en-US" altLang="ko-KR" dirty="0">
                <a:latin typeface="+mn-ea"/>
              </a:rPr>
              <a:t>. (2020). </a:t>
            </a:r>
            <a:r>
              <a:rPr lang="ko-KR" altLang="en-US" dirty="0">
                <a:latin typeface="+mn-ea"/>
              </a:rPr>
              <a:t>사용성 향상을 위한 학습관리시스템</a:t>
            </a:r>
            <a:r>
              <a:rPr lang="en-US" altLang="ko-KR" dirty="0">
                <a:latin typeface="+mn-ea"/>
              </a:rPr>
              <a:t>(LMS) </a:t>
            </a:r>
            <a:r>
              <a:rPr lang="ko-KR" altLang="en-US" dirty="0">
                <a:latin typeface="+mn-ea"/>
              </a:rPr>
              <a:t>모바일 앱 </a:t>
            </a:r>
            <a:r>
              <a:rPr lang="en-US" altLang="ko-KR" dirty="0">
                <a:latin typeface="+mn-ea"/>
              </a:rPr>
              <a:t>UI </a:t>
            </a:r>
            <a:r>
              <a:rPr lang="ko-KR" altLang="en-US" dirty="0">
                <a:latin typeface="+mn-ea"/>
              </a:rPr>
              <a:t>디자인 개선 방안 </a:t>
            </a:r>
            <a:r>
              <a:rPr lang="en-US" altLang="ko-KR" dirty="0">
                <a:latin typeface="+mn-ea"/>
              </a:rPr>
              <a:t>- S</a:t>
            </a:r>
            <a:r>
              <a:rPr lang="ko-KR" altLang="en-US" dirty="0">
                <a:latin typeface="+mn-ea"/>
              </a:rPr>
              <a:t>대학교 </a:t>
            </a:r>
            <a:r>
              <a:rPr lang="en-US" altLang="ko-KR" dirty="0">
                <a:latin typeface="+mn-ea"/>
              </a:rPr>
              <a:t>LMS </a:t>
            </a:r>
            <a:r>
              <a:rPr lang="ko-KR" altLang="en-US" dirty="0">
                <a:latin typeface="+mn-ea"/>
              </a:rPr>
              <a:t>중심으로 </a:t>
            </a:r>
            <a:r>
              <a:rPr lang="en-US" altLang="ko-KR" dirty="0">
                <a:latin typeface="+mn-ea"/>
              </a:rPr>
              <a:t>- . </a:t>
            </a:r>
            <a:r>
              <a:rPr lang="ko-KR" altLang="en-US" dirty="0">
                <a:latin typeface="+mn-ea"/>
              </a:rPr>
              <a:t>브랜드디자인학연구</a:t>
            </a:r>
            <a:r>
              <a:rPr lang="en-US" altLang="ko-KR" dirty="0">
                <a:latin typeface="+mn-ea"/>
              </a:rPr>
              <a:t>, 18(3), 195-204.</a:t>
            </a:r>
            <a:endParaRPr lang="ko-KR" altLang="en-US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F6FB95-01AE-D421-AB81-E9FC9E37BF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85"/>
          <a:stretch/>
        </p:blipFill>
        <p:spPr>
          <a:xfrm>
            <a:off x="616674" y="1174454"/>
            <a:ext cx="4694111" cy="5083888"/>
          </a:xfrm>
          <a:prstGeom prst="rect">
            <a:avLst/>
          </a:prstGeom>
        </p:spPr>
      </p:pic>
      <p:sp>
        <p:nvSpPr>
          <p:cNvPr id="18" name="순서도: 수동 연산 17">
            <a:extLst>
              <a:ext uri="{FF2B5EF4-FFF2-40B4-BE49-F238E27FC236}">
                <a16:creationId xmlns:a16="http://schemas.microsoft.com/office/drawing/2014/main" id="{7E757311-4C71-FECD-AB62-83258B020DC9}"/>
              </a:ext>
            </a:extLst>
          </p:cNvPr>
          <p:cNvSpPr/>
          <p:nvPr/>
        </p:nvSpPr>
        <p:spPr>
          <a:xfrm rot="5400000">
            <a:off x="3406502" y="3211095"/>
            <a:ext cx="4600446" cy="791881"/>
          </a:xfrm>
          <a:prstGeom prst="flowChartManualOperation">
            <a:avLst/>
          </a:prstGeom>
          <a:gradFill>
            <a:gsLst>
              <a:gs pos="0">
                <a:srgbClr val="2D5693"/>
              </a:gs>
              <a:gs pos="57000">
                <a:schemeClr val="accent1">
                  <a:lumMod val="45000"/>
                  <a:lumOff val="55000"/>
                </a:schemeClr>
              </a:gs>
              <a:gs pos="100000">
                <a:srgbClr val="E9EEF8"/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F2CACFE-8B00-2793-299F-AC4950C01239}"/>
              </a:ext>
            </a:extLst>
          </p:cNvPr>
          <p:cNvSpPr/>
          <p:nvPr/>
        </p:nvSpPr>
        <p:spPr>
          <a:xfrm>
            <a:off x="6102670" y="1292773"/>
            <a:ext cx="5585070" cy="460044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8100">
            <a:solidFill>
              <a:srgbClr val="2D5693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137A82-1CA4-7B06-54A3-F42284A3A31C}"/>
              </a:ext>
            </a:extLst>
          </p:cNvPr>
          <p:cNvSpPr txBox="1"/>
          <p:nvPr/>
        </p:nvSpPr>
        <p:spPr>
          <a:xfrm>
            <a:off x="6137261" y="1383211"/>
            <a:ext cx="5560989" cy="4475804"/>
          </a:xfrm>
          <a:prstGeom prst="rect">
            <a:avLst/>
          </a:prstGeom>
          <a:noFill/>
          <a:ln w="19050">
            <a:noFill/>
          </a:ln>
        </p:spPr>
        <p:txBody>
          <a:bodyPr wrap="square" lIns="144000" tIns="144000" rIns="144000" bIns="144000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교육과정을 개설하고 수강신청을 하는 등 교사와 학생이 학습에 참여하기 위한 준비과정이 필요</a:t>
            </a:r>
            <a:endParaRPr lang="en-US" altLang="ko-KR" sz="14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이후 학습자의 학습과정을 추적하고 학습이력을 관리</a:t>
            </a:r>
            <a:endParaRPr lang="en-US" altLang="ko-KR" sz="14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C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LMS</a:t>
            </a:r>
            <a:r>
              <a:rPr lang="ko-KR" altLang="en-US" sz="1400" dirty="0">
                <a:solidFill>
                  <a:srgbClr val="C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의 기능이 고도화될수록 학생의 개별학습을 위한 맞춤형 학습 환경을 효과적으로 구성</a:t>
            </a:r>
            <a:endParaRPr lang="en-US" altLang="ko-KR" sz="1400" dirty="0">
              <a:solidFill>
                <a:srgbClr val="C00000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손경아</a:t>
            </a:r>
            <a:r>
              <a:rPr lang="en-US" altLang="ko-KR" sz="1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(2010)</a:t>
            </a:r>
            <a:r>
              <a:rPr lang="ko-KR" altLang="en-US" sz="1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가 교수자와 학습자의 요구를 분석한 결과 사용자들이 원하는 것은 </a:t>
            </a:r>
            <a:r>
              <a:rPr lang="ko-KR" altLang="en-US" sz="1400" dirty="0">
                <a:solidFill>
                  <a:srgbClr val="C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기능이 많은 학습관리시스템이 아니라 자신이 원하는 기능 중심으로 학습관리시스템이 재구성</a:t>
            </a:r>
            <a:r>
              <a:rPr lang="ko-KR" altLang="en-US" sz="1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되는 것이었음</a:t>
            </a:r>
            <a:endParaRPr lang="en-US" altLang="ko-KR" sz="14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즉</a:t>
            </a:r>
            <a:r>
              <a:rPr lang="en-US" altLang="ko-KR" sz="1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, </a:t>
            </a:r>
            <a:r>
              <a:rPr lang="ko-KR" altLang="en-US" sz="1400" dirty="0">
                <a:solidFill>
                  <a:srgbClr val="C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직관적이고 단순화 된 인터페이스</a:t>
            </a:r>
            <a:r>
              <a:rPr lang="ko-KR" altLang="en-US" sz="1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가 필요하고</a:t>
            </a:r>
            <a:r>
              <a:rPr lang="en-US" altLang="ko-KR" sz="1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, </a:t>
            </a:r>
            <a:r>
              <a:rPr lang="ko-KR" altLang="en-US" sz="1400" dirty="0">
                <a:solidFill>
                  <a:srgbClr val="C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교수자와 학습자의 상호작용이 원활하게 이루어지기 위한 메뉴와 기능들을 파악</a:t>
            </a:r>
            <a:r>
              <a:rPr lang="ko-KR" altLang="en-US" sz="1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하여 현실화된 시스템으로 운영해야 함</a:t>
            </a:r>
            <a:endParaRPr lang="en-US" altLang="ko-KR" sz="14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42A04-AB60-F723-E270-2720E4639D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93789" r="-1838"/>
          <a:stretch/>
        </p:blipFill>
        <p:spPr>
          <a:xfrm>
            <a:off x="573534" y="843680"/>
            <a:ext cx="4780390" cy="33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89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FD73684F-8DB6-B7A3-054B-DAF9CBE40859}"/>
              </a:ext>
            </a:extLst>
          </p:cNvPr>
          <p:cNvSpPr txBox="1"/>
          <p:nvPr/>
        </p:nvSpPr>
        <p:spPr>
          <a:xfrm>
            <a:off x="899694" y="4503153"/>
            <a:ext cx="6282155" cy="1323439"/>
          </a:xfrm>
          <a:prstGeom prst="rect">
            <a:avLst/>
          </a:prstGeom>
          <a:solidFill>
            <a:schemeClr val="bg1"/>
          </a:solidFill>
          <a:ln w="19050">
            <a:solidFill>
              <a:srgbClr val="2D5693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우리들</a:t>
            </a:r>
            <a:endParaRPr lang="en-US" altLang="ko-KR" sz="1600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algn="ctr"/>
            <a:endParaRPr lang="en-US" altLang="ko-KR" sz="16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ko-KR" sz="1600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algn="ctr"/>
            <a:endParaRPr lang="en-US" altLang="ko-KR" sz="16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의 의견</a:t>
            </a:r>
            <a:endParaRPr lang="ko-KR" altLang="en-US" sz="1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5BF6B0-55C0-0EB5-5C43-9A167EF66909}"/>
              </a:ext>
            </a:extLst>
          </p:cNvPr>
          <p:cNvSpPr txBox="1"/>
          <p:nvPr/>
        </p:nvSpPr>
        <p:spPr>
          <a:xfrm>
            <a:off x="325586" y="177618"/>
            <a:ext cx="726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612900" algn="l"/>
              </a:tabLst>
            </a:pPr>
            <a:r>
              <a:rPr lang="en-US" altLang="ko-KR" dirty="0">
                <a:solidFill>
                  <a:srgbClr val="2E6CC6"/>
                </a:solidFill>
                <a:latin typeface="+mj-ea"/>
                <a:ea typeface="+mj-ea"/>
              </a:rPr>
              <a:t>2. </a:t>
            </a:r>
            <a:r>
              <a:rPr lang="ko-KR" altLang="en-US" dirty="0">
                <a:solidFill>
                  <a:srgbClr val="2D5693"/>
                </a:solidFill>
                <a:latin typeface="+mj-ea"/>
                <a:ea typeface="+mj-ea"/>
              </a:rPr>
              <a:t>프로젝트 방향성 수립 </a:t>
            </a:r>
            <a:r>
              <a:rPr lang="en-US" altLang="ko-KR" dirty="0">
                <a:solidFill>
                  <a:srgbClr val="2D5693"/>
                </a:solidFill>
                <a:latin typeface="+mj-ea"/>
                <a:ea typeface="+mj-ea"/>
              </a:rPr>
              <a:t>– 2) </a:t>
            </a:r>
            <a:r>
              <a:rPr lang="ko-KR" altLang="en-US" dirty="0">
                <a:solidFill>
                  <a:srgbClr val="2D5693"/>
                </a:solidFill>
                <a:latin typeface="+mj-ea"/>
                <a:ea typeface="+mj-ea"/>
              </a:rPr>
              <a:t>한양대학교 사용자 조사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7AED32-11C1-CC3F-81A1-0EC9A00911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40" r="22698" b="20893"/>
          <a:stretch/>
        </p:blipFill>
        <p:spPr>
          <a:xfrm>
            <a:off x="9578118" y="102328"/>
            <a:ext cx="2288296" cy="481171"/>
          </a:xfrm>
          <a:prstGeom prst="rect">
            <a:avLst/>
          </a:prstGeom>
        </p:spPr>
      </p:pic>
      <p:sp>
        <p:nvSpPr>
          <p:cNvPr id="22" name="슬라이드 번호 개체 틀 42">
            <a:extLst>
              <a:ext uri="{FF2B5EF4-FFF2-40B4-BE49-F238E27FC236}">
                <a16:creationId xmlns:a16="http://schemas.microsoft.com/office/drawing/2014/main" id="{6D4EB495-6D34-82B1-CB3A-407E7DC94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454400" cy="365125"/>
          </a:xfrm>
        </p:spPr>
        <p:txBody>
          <a:bodyPr/>
          <a:lstStyle/>
          <a:p>
            <a:fld id="{12E4A7CE-0AEF-4CDB-AE49-E6655476034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5FD2F073-A38E-4113-8392-38D7C47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8545" y="6356350"/>
            <a:ext cx="12053455" cy="365125"/>
          </a:xfrm>
        </p:spPr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effectLst/>
                <a:latin typeface="+mn-ea"/>
              </a:rPr>
              <a:t>* 미국 하버드</a:t>
            </a:r>
            <a:r>
              <a:rPr lang="en-US" altLang="ko-KR" dirty="0">
                <a:effectLst/>
                <a:latin typeface="+mn-ea"/>
              </a:rPr>
              <a:t>, </a:t>
            </a:r>
            <a:r>
              <a:rPr lang="ko-KR" altLang="en-US" dirty="0">
                <a:effectLst/>
                <a:latin typeface="+mn-ea"/>
              </a:rPr>
              <a:t>예일 등 북미 아이비리그 대학 </a:t>
            </a:r>
            <a:r>
              <a:rPr lang="en-US" altLang="ko-KR" dirty="0">
                <a:effectLst/>
                <a:latin typeface="+mn-ea"/>
              </a:rPr>
              <a:t>87%</a:t>
            </a:r>
            <a:r>
              <a:rPr lang="ko-KR" altLang="en-US" dirty="0">
                <a:effectLst/>
                <a:latin typeface="+mn-ea"/>
              </a:rPr>
              <a:t>가 사용하고 있는 캔버스</a:t>
            </a:r>
            <a:r>
              <a:rPr lang="en-US" altLang="ko-KR" dirty="0">
                <a:effectLst/>
                <a:latin typeface="+mn-ea"/>
              </a:rPr>
              <a:t>(Canvas)</a:t>
            </a:r>
            <a:r>
              <a:rPr lang="ko-KR" altLang="en-US" dirty="0">
                <a:effectLst/>
                <a:latin typeface="+mn-ea"/>
              </a:rPr>
              <a:t>를 기반으로 하는 교수학습관리시스템</a:t>
            </a:r>
            <a:r>
              <a:rPr lang="en-US" altLang="ko-KR" dirty="0">
                <a:effectLst/>
                <a:latin typeface="+mn-ea"/>
              </a:rPr>
              <a:t>(Learning Management System, LMS)</a:t>
            </a:r>
            <a:r>
              <a:rPr lang="ko-KR" altLang="en-US" dirty="0">
                <a:latin typeface="+mn-ea"/>
              </a:rPr>
              <a:t>으로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한양대학교에서 </a:t>
            </a:r>
            <a:r>
              <a:rPr lang="en-US" altLang="ko-KR" dirty="0">
                <a:latin typeface="+mn-ea"/>
              </a:rPr>
              <a:t>2021</a:t>
            </a:r>
            <a:r>
              <a:rPr lang="ko-KR" altLang="en-US" dirty="0">
                <a:latin typeface="+mn-ea"/>
              </a:rPr>
              <a:t>년부터 도입한 </a:t>
            </a:r>
            <a:r>
              <a:rPr lang="en-US" altLang="ko-KR" dirty="0">
                <a:latin typeface="+mn-ea"/>
              </a:rPr>
              <a:t>LMS</a:t>
            </a:r>
            <a:endParaRPr lang="ko-KR" altLang="en-US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0DA418-C476-1FC4-D29D-985AD32794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20" t="47295" r="549" b="42069"/>
          <a:stretch/>
        </p:blipFill>
        <p:spPr>
          <a:xfrm>
            <a:off x="7593613" y="1342628"/>
            <a:ext cx="3442247" cy="9872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3CF0A7C-944A-959D-D395-62139AD536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50000" r="924" b="35632"/>
          <a:stretch/>
        </p:blipFill>
        <p:spPr>
          <a:xfrm>
            <a:off x="7593615" y="2167575"/>
            <a:ext cx="3442247" cy="12226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8D70348-2C2B-B9EF-2A68-F6B3DBB0EE8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9" t="42300" r="549" b="28735"/>
          <a:stretch/>
        </p:blipFill>
        <p:spPr>
          <a:xfrm>
            <a:off x="7593615" y="3356341"/>
            <a:ext cx="3442247" cy="2469147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CA0187C6-DD6A-E7DF-7948-069A4D0FB4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28" b="48134"/>
          <a:stretch/>
        </p:blipFill>
        <p:spPr bwMode="auto">
          <a:xfrm>
            <a:off x="899694" y="1232218"/>
            <a:ext cx="6297864" cy="253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1E5FECA-084A-94DF-4AC8-5A50F2D17F76}"/>
              </a:ext>
            </a:extLst>
          </p:cNvPr>
          <p:cNvCxnSpPr>
            <a:cxnSpLocks/>
          </p:cNvCxnSpPr>
          <p:nvPr/>
        </p:nvCxnSpPr>
        <p:spPr>
          <a:xfrm>
            <a:off x="325586" y="713589"/>
            <a:ext cx="1154082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6DBAAB28-7461-0F7E-55A5-7D39D02BC0E9}"/>
              </a:ext>
            </a:extLst>
          </p:cNvPr>
          <p:cNvSpPr/>
          <p:nvPr/>
        </p:nvSpPr>
        <p:spPr>
          <a:xfrm>
            <a:off x="1208688" y="4707052"/>
            <a:ext cx="2589638" cy="507879"/>
          </a:xfrm>
          <a:prstGeom prst="wedgeRoundRectCallout">
            <a:avLst>
              <a:gd name="adj1" fmla="val -43591"/>
              <a:gd name="adj2" fmla="val 110048"/>
              <a:gd name="adj3" fmla="val 16667"/>
            </a:avLst>
          </a:prstGeom>
          <a:solidFill>
            <a:srgbClr val="FAC649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i="1" dirty="0">
                <a:solidFill>
                  <a:srgbClr val="2D5693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평소 느낀 불편한 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820788-E283-E06D-241C-8D9F8F5F0CCA}"/>
              </a:ext>
            </a:extLst>
          </p:cNvPr>
          <p:cNvSpPr txBox="1"/>
          <p:nvPr/>
        </p:nvSpPr>
        <p:spPr>
          <a:xfrm>
            <a:off x="899694" y="1031408"/>
            <a:ext cx="6297865" cy="338554"/>
          </a:xfrm>
          <a:prstGeom prst="rect">
            <a:avLst/>
          </a:prstGeom>
          <a:solidFill>
            <a:srgbClr val="2D5693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한대신문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1527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호 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Learning X* 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인식 조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사 결과</a:t>
            </a:r>
            <a:endParaRPr lang="ko-KR" altLang="en-US" sz="1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6CBA7A-1317-ADCC-7FBE-F3679AE05786}"/>
              </a:ext>
            </a:extLst>
          </p:cNvPr>
          <p:cNvSpPr txBox="1"/>
          <p:nvPr/>
        </p:nvSpPr>
        <p:spPr>
          <a:xfrm>
            <a:off x="7593613" y="1032508"/>
            <a:ext cx="3442247" cy="338554"/>
          </a:xfrm>
          <a:prstGeom prst="rect">
            <a:avLst/>
          </a:prstGeom>
          <a:solidFill>
            <a:srgbClr val="2D5693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한양대학교 </a:t>
            </a:r>
            <a:r>
              <a:rPr lang="ko-KR" altLang="en-US" sz="1600" b="0" i="0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에브리타임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익명 의견</a:t>
            </a:r>
            <a:endParaRPr lang="ko-KR" altLang="en-US" sz="1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968B80DA-FA7F-5CF4-E687-5FF7211E3755}"/>
              </a:ext>
            </a:extLst>
          </p:cNvPr>
          <p:cNvSpPr/>
          <p:nvPr/>
        </p:nvSpPr>
        <p:spPr>
          <a:xfrm>
            <a:off x="3945572" y="4841707"/>
            <a:ext cx="2933516" cy="507879"/>
          </a:xfrm>
          <a:prstGeom prst="wedgeRoundRectCallout">
            <a:avLst>
              <a:gd name="adj1" fmla="val 43967"/>
              <a:gd name="adj2" fmla="val 113427"/>
              <a:gd name="adj3" fmla="val 16667"/>
            </a:avLst>
          </a:prstGeom>
          <a:solidFill>
            <a:srgbClr val="FAC649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i="1" dirty="0">
                <a:solidFill>
                  <a:srgbClr val="2D5693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새로 </a:t>
            </a:r>
            <a:r>
              <a:rPr lang="ko-KR" altLang="en-US" i="1">
                <a:solidFill>
                  <a:srgbClr val="2D5693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추가되길 기대하는 점</a:t>
            </a:r>
            <a:endParaRPr lang="ko-KR" altLang="en-US" i="1" dirty="0">
              <a:solidFill>
                <a:srgbClr val="2D5693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1396EB-8E1A-8A13-5B14-F2B6DC472838}"/>
              </a:ext>
            </a:extLst>
          </p:cNvPr>
          <p:cNvSpPr txBox="1"/>
          <p:nvPr/>
        </p:nvSpPr>
        <p:spPr>
          <a:xfrm>
            <a:off x="899695" y="4167236"/>
            <a:ext cx="6297864" cy="338554"/>
          </a:xfrm>
          <a:prstGeom prst="rect">
            <a:avLst/>
          </a:prstGeom>
          <a:solidFill>
            <a:srgbClr val="2D5693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600" b="0" i="0">
                <a:solidFill>
                  <a:schemeClr val="bg1"/>
                </a:solidFill>
                <a:effectLst/>
                <a:latin typeface="+mj-ea"/>
                <a:ea typeface="+mj-ea"/>
              </a:rPr>
              <a:t>우리들의 의견</a:t>
            </a:r>
            <a:endParaRPr lang="ko-KR" altLang="en-US" sz="1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64533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42BDC125-A605-5982-A0A6-E8A6EC04C8CA}"/>
              </a:ext>
            </a:extLst>
          </p:cNvPr>
          <p:cNvSpPr txBox="1"/>
          <p:nvPr/>
        </p:nvSpPr>
        <p:spPr>
          <a:xfrm>
            <a:off x="336095" y="1480050"/>
            <a:ext cx="1435556" cy="1942290"/>
          </a:xfrm>
          <a:prstGeom prst="rect">
            <a:avLst/>
          </a:prstGeom>
          <a:noFill/>
          <a:ln w="19050">
            <a:solidFill>
              <a:srgbClr val="2D5693"/>
            </a:solidFill>
          </a:ln>
        </p:spPr>
        <p:txBody>
          <a:bodyPr wrap="square" lIns="144000" tIns="144000" rIns="144000" bIns="144000" rtlCol="0" anchor="ctr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5BF6B0-55C0-0EB5-5C43-9A167EF66909}"/>
              </a:ext>
            </a:extLst>
          </p:cNvPr>
          <p:cNvSpPr txBox="1"/>
          <p:nvPr/>
        </p:nvSpPr>
        <p:spPr>
          <a:xfrm>
            <a:off x="325586" y="177618"/>
            <a:ext cx="726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612900" algn="l"/>
              </a:tabLst>
            </a:pPr>
            <a:r>
              <a:rPr lang="en-US" altLang="ko-KR" dirty="0">
                <a:solidFill>
                  <a:srgbClr val="2E6CC6"/>
                </a:solidFill>
                <a:latin typeface="+mj-ea"/>
                <a:ea typeface="+mj-ea"/>
              </a:rPr>
              <a:t>2. </a:t>
            </a:r>
            <a:r>
              <a:rPr lang="ko-KR" altLang="en-US" dirty="0">
                <a:solidFill>
                  <a:srgbClr val="2D5693"/>
                </a:solidFill>
                <a:latin typeface="+mj-ea"/>
                <a:ea typeface="+mj-ea"/>
              </a:rPr>
              <a:t>프로젝트 방향성 수립 </a:t>
            </a:r>
            <a:r>
              <a:rPr lang="en-US" altLang="ko-KR" dirty="0">
                <a:solidFill>
                  <a:srgbClr val="2D5693"/>
                </a:solidFill>
                <a:latin typeface="+mj-ea"/>
                <a:ea typeface="+mj-ea"/>
              </a:rPr>
              <a:t>– 3) </a:t>
            </a:r>
            <a:r>
              <a:rPr lang="ko-KR" altLang="en-US" dirty="0">
                <a:solidFill>
                  <a:srgbClr val="2D5693"/>
                </a:solidFill>
                <a:latin typeface="+mj-ea"/>
                <a:ea typeface="+mj-ea"/>
              </a:rPr>
              <a:t>사용자 페르소나 설정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7AED32-11C1-CC3F-81A1-0EC9A00911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40" r="22698" b="20893"/>
          <a:stretch/>
        </p:blipFill>
        <p:spPr>
          <a:xfrm>
            <a:off x="9578118" y="102328"/>
            <a:ext cx="2288296" cy="481171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319F019-8134-C44B-BB44-2D7E7986AEB7}"/>
              </a:ext>
            </a:extLst>
          </p:cNvPr>
          <p:cNvCxnSpPr>
            <a:cxnSpLocks/>
          </p:cNvCxnSpPr>
          <p:nvPr/>
        </p:nvCxnSpPr>
        <p:spPr>
          <a:xfrm>
            <a:off x="325586" y="713589"/>
            <a:ext cx="1154082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슬라이드 번호 개체 틀 42">
            <a:extLst>
              <a:ext uri="{FF2B5EF4-FFF2-40B4-BE49-F238E27FC236}">
                <a16:creationId xmlns:a16="http://schemas.microsoft.com/office/drawing/2014/main" id="{6D4EB495-6D34-82B1-CB3A-407E7DC94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454400" cy="365125"/>
          </a:xfrm>
        </p:spPr>
        <p:txBody>
          <a:bodyPr/>
          <a:lstStyle/>
          <a:p>
            <a:fld id="{12E4A7CE-0AEF-4CDB-AE49-E6655476034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5FD2F073-A38E-4113-8392-38D7C47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030EED-ABAE-29C4-F8A3-BDD679A643C9}"/>
              </a:ext>
            </a:extLst>
          </p:cNvPr>
          <p:cNvSpPr txBox="1"/>
          <p:nvPr/>
        </p:nvSpPr>
        <p:spPr>
          <a:xfrm>
            <a:off x="1771650" y="1544203"/>
            <a:ext cx="10073745" cy="18797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2D5693"/>
            </a:solidFill>
          </a:ln>
        </p:spPr>
        <p:txBody>
          <a:bodyPr wrap="square" lIns="144000" tIns="144000" rIns="144000" bIns="144000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highlight>
                  <a:srgbClr val="FAC649"/>
                </a:highlight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인식</a:t>
            </a:r>
            <a:r>
              <a:rPr lang="en-US" altLang="ko-KR" sz="1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: </a:t>
            </a:r>
            <a:r>
              <a:rPr lang="ko-KR" altLang="en-US" sz="1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딱</a:t>
            </a:r>
            <a:r>
              <a:rPr lang="en-US" altLang="ko-KR" sz="1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</a:t>
            </a:r>
            <a:r>
              <a:rPr lang="ko-KR" altLang="en-US" sz="1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교수님께서 </a:t>
            </a:r>
            <a:r>
              <a:rPr lang="ko-KR" altLang="en-US" sz="1400" dirty="0" err="1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올려주시는</a:t>
            </a:r>
            <a:r>
              <a:rPr lang="ko-KR" altLang="en-US" sz="1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학습 콘텐츠를 제공받는 데는 문제가 없는 정도라고 생각합니다</a:t>
            </a:r>
            <a:r>
              <a:rPr lang="en-US" altLang="ko-KR" sz="1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. </a:t>
            </a:r>
            <a:r>
              <a:rPr lang="ko-KR" altLang="en-US" sz="1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어떤 교수님께서는 한 학기 동안 </a:t>
            </a:r>
            <a:r>
              <a:rPr lang="ko-KR" altLang="en-US" sz="1400" dirty="0" err="1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카카오톡만을</a:t>
            </a:r>
            <a:r>
              <a:rPr lang="ko-KR" altLang="en-US" sz="1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활용하여 학습 공지 및 자료 공유를 하신 적이 있는데</a:t>
            </a:r>
            <a:r>
              <a:rPr lang="en-US" altLang="ko-KR" sz="1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, </a:t>
            </a:r>
            <a:r>
              <a:rPr lang="ko-KR" altLang="en-US" sz="1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오히려 익숙하고 편하더라고요</a:t>
            </a:r>
            <a:r>
              <a:rPr lang="en-US" altLang="ko-KR" sz="1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. </a:t>
            </a:r>
            <a:r>
              <a:rPr lang="ko-KR" altLang="en-US" sz="1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무엇보다도 </a:t>
            </a:r>
            <a:r>
              <a:rPr lang="ko-KR" altLang="en-US" sz="1400" u="sng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학습자 분석 등과 같은 </a:t>
            </a:r>
            <a:r>
              <a:rPr lang="en-US" altLang="ko-KR" sz="1400" u="sng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LMS </a:t>
            </a:r>
            <a:r>
              <a:rPr lang="ko-KR" altLang="en-US" sz="1400" u="sng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주요 기능은 찾아볼 수 없어서 이것을 </a:t>
            </a:r>
            <a:r>
              <a:rPr lang="en-US" altLang="ko-KR" sz="1400" u="sng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LMS</a:t>
            </a:r>
            <a:r>
              <a:rPr lang="ko-KR" altLang="en-US" sz="1400" u="sng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라고 해도 되는지 의문입니다</a:t>
            </a:r>
            <a:r>
              <a:rPr lang="en-US" altLang="ko-KR" sz="1400" u="sng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highlight>
                  <a:srgbClr val="FAC649"/>
                </a:highlight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사용 빈도</a:t>
            </a:r>
            <a:r>
              <a:rPr lang="en-US" altLang="ko-KR" sz="1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: </a:t>
            </a:r>
            <a:r>
              <a:rPr lang="ko-KR" altLang="en-US" sz="1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수업을 듣거나 과제를 확인 및 제출할 때 정도 접속합니다</a:t>
            </a:r>
            <a:r>
              <a:rPr lang="en-US" altLang="ko-KR" sz="1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. </a:t>
            </a:r>
            <a:r>
              <a:rPr lang="ko-KR" altLang="en-US" sz="1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그 외에 접속해서 </a:t>
            </a:r>
            <a:r>
              <a:rPr lang="ko-KR" altLang="en-US" sz="1400" u="sng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쓸 만한 기능이 없고</a:t>
            </a:r>
            <a:r>
              <a:rPr lang="en-US" altLang="ko-KR" sz="1400" u="sng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, </a:t>
            </a:r>
            <a:r>
              <a:rPr lang="ko-KR" altLang="en-US" sz="1400" u="sng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특히 팀 프로젝트 시에는 유사 기능을 제공하는 타 플랫폼을 사용하는 편입니다</a:t>
            </a:r>
            <a:r>
              <a:rPr lang="en-US" altLang="ko-KR" sz="1400" u="sng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.</a:t>
            </a:r>
            <a:endParaRPr lang="en-US" altLang="ko-KR" sz="14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92A468-8B58-A903-FD03-FFE51E746BB9}"/>
              </a:ext>
            </a:extLst>
          </p:cNvPr>
          <p:cNvSpPr txBox="1"/>
          <p:nvPr/>
        </p:nvSpPr>
        <p:spPr>
          <a:xfrm>
            <a:off x="336096" y="4224817"/>
            <a:ext cx="5759904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rgbClr val="2D5693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AS-IS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596F78-1130-BBDB-F1B4-D8E4A3D87080}"/>
              </a:ext>
            </a:extLst>
          </p:cNvPr>
          <p:cNvSpPr txBox="1"/>
          <p:nvPr/>
        </p:nvSpPr>
        <p:spPr>
          <a:xfrm>
            <a:off x="6096000" y="4224817"/>
            <a:ext cx="5780923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rgbClr val="2D5693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TO-BE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DEAC1E-AFFF-6642-98FD-88AA16611FE1}"/>
              </a:ext>
            </a:extLst>
          </p:cNvPr>
          <p:cNvSpPr txBox="1"/>
          <p:nvPr/>
        </p:nvSpPr>
        <p:spPr>
          <a:xfrm>
            <a:off x="336096" y="4562223"/>
            <a:ext cx="5759904" cy="15565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2D5693"/>
            </a:solidFill>
          </a:ln>
        </p:spPr>
        <p:txBody>
          <a:bodyPr wrap="square" lIns="144000" tIns="144000" rIns="144000" bIns="14400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중복되거나 불필요한 기능이 많아 혼란이 생기고 가독성이 떨어짐</a:t>
            </a:r>
            <a:endParaRPr lang="en-US" altLang="ko-KR" sz="14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메시지함</a:t>
            </a:r>
            <a:r>
              <a:rPr lang="en-US" altLang="ko-KR" sz="1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, </a:t>
            </a:r>
            <a:r>
              <a:rPr lang="ko-KR" altLang="en-US" sz="1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캘린더 등의 기능이 완전하지 않아 외부 시스템을 쓰게 됨</a:t>
            </a:r>
            <a:endParaRPr lang="en-US" altLang="ko-KR" sz="14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콘텐츠 제공 및 출석 확인 등과 같은 전통적 교수학습용 기능에 치중</a:t>
            </a:r>
            <a:endParaRPr lang="en-US" altLang="ko-KR" sz="14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흥미 요소 및 동기 유발이 부족하여 시스템을 일시적으로 사용하게 됨</a:t>
            </a:r>
            <a:endParaRPr lang="en-US" altLang="ko-KR" sz="14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D4E438-0D27-76F9-3ADB-C33AD5594D14}"/>
              </a:ext>
            </a:extLst>
          </p:cNvPr>
          <p:cNvSpPr txBox="1"/>
          <p:nvPr/>
        </p:nvSpPr>
        <p:spPr>
          <a:xfrm>
            <a:off x="325585" y="1201702"/>
            <a:ext cx="11530320" cy="338554"/>
          </a:xfrm>
          <a:prstGeom prst="rect">
            <a:avLst/>
          </a:prstGeom>
          <a:solidFill>
            <a:srgbClr val="2D5693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사용자 컨텍스트 분석 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(Context Analysis)</a:t>
            </a:r>
            <a:endParaRPr lang="ko-KR" altLang="en-US" sz="1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3EB7A5-3F43-A92A-462F-AA9BEBB9AABB}"/>
              </a:ext>
            </a:extLst>
          </p:cNvPr>
          <p:cNvSpPr txBox="1"/>
          <p:nvPr/>
        </p:nvSpPr>
        <p:spPr>
          <a:xfrm>
            <a:off x="6096001" y="4562223"/>
            <a:ext cx="5780922" cy="15565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2D5693"/>
            </a:solidFill>
          </a:ln>
        </p:spPr>
        <p:txBody>
          <a:bodyPr wrap="square" lIns="144000" tIns="144000" rIns="144000" bIns="14400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필요한 기능만 두어 가독성을 높이고 외부 시스템만큼 편의성을 높임</a:t>
            </a:r>
            <a:endParaRPr lang="en-US" altLang="ko-KR" sz="14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(</a:t>
            </a:r>
            <a:r>
              <a:rPr lang="ko-KR" altLang="en-US" sz="1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이는 사용자 차원 외에도 시스템 유지 및 보수에도 경제성이 높을 것</a:t>
            </a:r>
            <a:r>
              <a:rPr lang="en-US" altLang="ko-KR" sz="1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개별 맞춤형 학습 및 자기주도 학습을 위한 </a:t>
            </a:r>
            <a:r>
              <a:rPr lang="en-US" altLang="ko-KR" sz="1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LMS </a:t>
            </a:r>
            <a:r>
              <a:rPr lang="ko-KR" altLang="en-US" sz="1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주요 기능 제공</a:t>
            </a:r>
            <a:endParaRPr lang="en-US" altLang="ko-KR" sz="14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수업</a:t>
            </a:r>
            <a:r>
              <a:rPr lang="en-US" altLang="ko-KR" sz="1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,</a:t>
            </a:r>
            <a:r>
              <a:rPr lang="ko-KR" altLang="en-US" sz="1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과제 수행 외의 이유로 상시적으로 사용하게 만듦</a:t>
            </a:r>
            <a:endParaRPr lang="en-US" altLang="ko-KR" sz="14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90CA48-C119-3C26-BA56-E82E568BE1D8}"/>
              </a:ext>
            </a:extLst>
          </p:cNvPr>
          <p:cNvSpPr txBox="1"/>
          <p:nvPr/>
        </p:nvSpPr>
        <p:spPr>
          <a:xfrm>
            <a:off x="325585" y="3893328"/>
            <a:ext cx="11561845" cy="338554"/>
          </a:xfrm>
          <a:prstGeom prst="rect">
            <a:avLst/>
          </a:prstGeom>
          <a:solidFill>
            <a:srgbClr val="2D5693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사용자 요구사항 분석 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(Requirement Analysis)</a:t>
            </a:r>
            <a:endParaRPr lang="ko-KR" altLang="en-US" sz="1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68B7083E-E8B9-3EA0-16AF-3EB0CF909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20" y="1556426"/>
            <a:ext cx="1141868" cy="1122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BC58A70-A2F2-021D-F3E3-71D482AD7AF5}"/>
              </a:ext>
            </a:extLst>
          </p:cNvPr>
          <p:cNvSpPr txBox="1"/>
          <p:nvPr/>
        </p:nvSpPr>
        <p:spPr>
          <a:xfrm>
            <a:off x="325585" y="2757123"/>
            <a:ext cx="1414538" cy="612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i="1" dirty="0" err="1"/>
              <a:t>김한양</a:t>
            </a:r>
            <a:r>
              <a:rPr lang="ko-KR" altLang="en-US" sz="1200" i="1" dirty="0"/>
              <a:t> </a:t>
            </a:r>
            <a:endParaRPr lang="en-US" altLang="ko-KR" sz="1200" i="1" dirty="0"/>
          </a:p>
          <a:p>
            <a:pPr algn="ctr">
              <a:lnSpc>
                <a:spcPct val="150000"/>
              </a:lnSpc>
            </a:pPr>
            <a:r>
              <a:rPr lang="ko-KR" altLang="en-US" sz="1200" i="1" dirty="0"/>
              <a:t>한양대학교 </a:t>
            </a:r>
            <a:r>
              <a:rPr lang="en-US" altLang="ko-KR" sz="1200" i="1" dirty="0"/>
              <a:t>3</a:t>
            </a:r>
            <a:r>
              <a:rPr lang="ko-KR" altLang="en-US" sz="1200" i="1" dirty="0"/>
              <a:t>학년</a:t>
            </a:r>
          </a:p>
        </p:txBody>
      </p:sp>
    </p:spTree>
    <p:extLst>
      <p:ext uri="{BB962C8B-B14F-4D97-AF65-F5344CB8AC3E}">
        <p14:creationId xmlns:p14="http://schemas.microsoft.com/office/powerpoint/2010/main" val="3757126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CAE321-8641-D2A5-68FE-95020AE74634}"/>
              </a:ext>
            </a:extLst>
          </p:cNvPr>
          <p:cNvSpPr/>
          <p:nvPr/>
        </p:nvSpPr>
        <p:spPr>
          <a:xfrm>
            <a:off x="0" y="5491"/>
            <a:ext cx="12192000" cy="713586"/>
          </a:xfrm>
          <a:prstGeom prst="rect">
            <a:avLst/>
          </a:prstGeom>
          <a:solidFill>
            <a:srgbClr val="2D56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9" name="자유형 4">
            <a:extLst>
              <a:ext uri="{FF2B5EF4-FFF2-40B4-BE49-F238E27FC236}">
                <a16:creationId xmlns:a16="http://schemas.microsoft.com/office/drawing/2014/main" id="{6EE5C4A6-5451-8464-6DEE-1DC14F925827}"/>
              </a:ext>
            </a:extLst>
          </p:cNvPr>
          <p:cNvSpPr/>
          <p:nvPr/>
        </p:nvSpPr>
        <p:spPr>
          <a:xfrm rot="5400000">
            <a:off x="2226861" y="2454249"/>
            <a:ext cx="2022751" cy="1645824"/>
          </a:xfrm>
          <a:custGeom>
            <a:avLst/>
            <a:gdLst>
              <a:gd name="connsiteX0" fmla="*/ 3579435 w 7138415"/>
              <a:gd name="connsiteY0" fmla="*/ 0 h 3384967"/>
              <a:gd name="connsiteX1" fmla="*/ 4608580 w 7138415"/>
              <a:gd name="connsiteY1" fmla="*/ 875588 h 3384967"/>
              <a:gd name="connsiteX2" fmla="*/ 4263802 w 7138415"/>
              <a:gd name="connsiteY2" fmla="*/ 875588 h 3384967"/>
              <a:gd name="connsiteX3" fmla="*/ 4266808 w 7138415"/>
              <a:gd name="connsiteY3" fmla="*/ 983579 h 3384967"/>
              <a:gd name="connsiteX4" fmla="*/ 7138415 w 7138415"/>
              <a:gd name="connsiteY4" fmla="*/ 3384967 h 3384967"/>
              <a:gd name="connsiteX5" fmla="*/ 0 w 7138415"/>
              <a:gd name="connsiteY5" fmla="*/ 3384967 h 3384967"/>
              <a:gd name="connsiteX6" fmla="*/ 2835662 w 7138415"/>
              <a:gd name="connsiteY6" fmla="*/ 964900 h 3384967"/>
              <a:gd name="connsiteX7" fmla="*/ 2842240 w 7138415"/>
              <a:gd name="connsiteY7" fmla="*/ 875588 h 3384967"/>
              <a:gd name="connsiteX8" fmla="*/ 2529836 w 7138415"/>
              <a:gd name="connsiteY8" fmla="*/ 875588 h 338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38415" h="3384967">
                <a:moveTo>
                  <a:pt x="3579435" y="0"/>
                </a:moveTo>
                <a:lnTo>
                  <a:pt x="4608580" y="875588"/>
                </a:lnTo>
                <a:lnTo>
                  <a:pt x="4263802" y="875588"/>
                </a:lnTo>
                <a:lnTo>
                  <a:pt x="4266808" y="983579"/>
                </a:lnTo>
                <a:cubicBezTo>
                  <a:pt x="4349703" y="1947288"/>
                  <a:pt x="5279436" y="3030291"/>
                  <a:pt x="7138415" y="3384967"/>
                </a:cubicBezTo>
                <a:lnTo>
                  <a:pt x="0" y="3384967"/>
                </a:lnTo>
                <a:cubicBezTo>
                  <a:pt x="2006318" y="3043685"/>
                  <a:pt x="2731786" y="1848503"/>
                  <a:pt x="2835662" y="964900"/>
                </a:cubicBezTo>
                <a:lnTo>
                  <a:pt x="2842240" y="875588"/>
                </a:lnTo>
                <a:lnTo>
                  <a:pt x="2529836" y="87558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18000000"/>
            </a:lightRig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5BF6B0-55C0-0EB5-5C43-9A167EF66909}"/>
              </a:ext>
            </a:extLst>
          </p:cNvPr>
          <p:cNvSpPr txBox="1"/>
          <p:nvPr/>
        </p:nvSpPr>
        <p:spPr>
          <a:xfrm>
            <a:off x="325586" y="177618"/>
            <a:ext cx="726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612900" algn="l"/>
              </a:tabLst>
            </a:pP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개선업무 설계 및 화면 설계 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- 1)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설정 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7AED32-11C1-CC3F-81A1-0EC9A00911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t="18240" r="22698" b="20893"/>
          <a:stretch/>
        </p:blipFill>
        <p:spPr>
          <a:xfrm>
            <a:off x="9578118" y="102328"/>
            <a:ext cx="2288296" cy="481171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319F019-8134-C44B-BB44-2D7E7986AEB7}"/>
              </a:ext>
            </a:extLst>
          </p:cNvPr>
          <p:cNvCxnSpPr>
            <a:cxnSpLocks/>
          </p:cNvCxnSpPr>
          <p:nvPr/>
        </p:nvCxnSpPr>
        <p:spPr>
          <a:xfrm>
            <a:off x="325586" y="713589"/>
            <a:ext cx="1154082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슬라이드 번호 개체 틀 42">
            <a:extLst>
              <a:ext uri="{FF2B5EF4-FFF2-40B4-BE49-F238E27FC236}">
                <a16:creationId xmlns:a16="http://schemas.microsoft.com/office/drawing/2014/main" id="{6D4EB495-6D34-82B1-CB3A-407E7DC94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454400" cy="365125"/>
          </a:xfrm>
        </p:spPr>
        <p:txBody>
          <a:bodyPr/>
          <a:lstStyle/>
          <a:p>
            <a:fld id="{12E4A7CE-0AEF-4CDB-AE49-E6655476034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5FD2F073-A38E-4113-8392-38D7C47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9E2F40B-CFBF-DB42-3B95-D455EE7F73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442"/>
          <a:stretch/>
        </p:blipFill>
        <p:spPr>
          <a:xfrm>
            <a:off x="374851" y="1534267"/>
            <a:ext cx="2040473" cy="3824144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4" name="그림 13" descr="텍스트, 스크린샷, 운영 체제, 소프트웨어이(가) 표시된 사진&#10;&#10;자동 생성된 설명">
            <a:extLst>
              <a:ext uri="{FF2B5EF4-FFF2-40B4-BE49-F238E27FC236}">
                <a16:creationId xmlns:a16="http://schemas.microsoft.com/office/drawing/2014/main" id="{F18A2CA9-3373-AB54-C36A-3A5477F99F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731"/>
          <a:stretch/>
        </p:blipFill>
        <p:spPr>
          <a:xfrm>
            <a:off x="4125815" y="1534267"/>
            <a:ext cx="1665298" cy="3824140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030568-ECCF-AB9E-DEB7-0EF747FEAEF7}"/>
              </a:ext>
            </a:extLst>
          </p:cNvPr>
          <p:cNvSpPr txBox="1"/>
          <p:nvPr/>
        </p:nvSpPr>
        <p:spPr>
          <a:xfrm>
            <a:off x="325586" y="5520907"/>
            <a:ext cx="5499445" cy="790004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>
                <a:solidFill>
                  <a:srgbClr val="000000"/>
                </a:solidFill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기존 계정 메뉴에 어울리지 않는 기능 분리</a:t>
            </a:r>
            <a:endParaRPr lang="en-US" altLang="ko-KR" sz="1600" dirty="0">
              <a:solidFill>
                <a:srgbClr val="000000"/>
              </a:solidFill>
              <a:effectLst/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>
                <a:solidFill>
                  <a:srgbClr val="000000"/>
                </a:solidFill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계정 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  <a:sym typeface="Wingdings" panose="05000000000000000000" pitchFamily="2" charset="2"/>
              </a:rPr>
              <a:t>설정으로 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메뉴 이름 변경</a:t>
            </a:r>
            <a:endParaRPr lang="ko-KR" altLang="en-US" sz="1600" dirty="0">
              <a:effectLst/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788A29-B8D8-6AFE-42CB-02277476271F}"/>
              </a:ext>
            </a:extLst>
          </p:cNvPr>
          <p:cNvSpPr txBox="1"/>
          <p:nvPr/>
        </p:nvSpPr>
        <p:spPr>
          <a:xfrm>
            <a:off x="6415173" y="5520907"/>
            <a:ext cx="5451241" cy="790004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>
                <a:solidFill>
                  <a:srgbClr val="000000"/>
                </a:solidFill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학습자의 취향에 맞게 </a:t>
            </a:r>
            <a:r>
              <a:rPr lang="ko-KR" altLang="en-US" sz="1600" dirty="0" err="1">
                <a:solidFill>
                  <a:srgbClr val="000000"/>
                </a:solidFill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메뉴바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내 메뉴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, </a:t>
            </a: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>
                <a:solidFill>
                  <a:srgbClr val="000000"/>
                </a:solidFill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과목의 </a:t>
            </a:r>
            <a:r>
              <a:rPr lang="ko-KR" altLang="en-US" sz="1600" dirty="0" err="1">
                <a:solidFill>
                  <a:srgbClr val="000000"/>
                </a:solidFill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정렬순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푸시 알림 등을 커스터마이징</a:t>
            </a:r>
            <a:endParaRPr lang="ko-KR" altLang="en-US" sz="1600" dirty="0">
              <a:effectLst/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pic>
        <p:nvPicPr>
          <p:cNvPr id="18" name="그림 17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6E807E92-A4EE-ED72-F605-19343230B0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681" y="1934632"/>
            <a:ext cx="5451241" cy="3066323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2330F70-F14A-862F-E25B-53DD9A22F2BE}"/>
              </a:ext>
            </a:extLst>
          </p:cNvPr>
          <p:cNvSpPr/>
          <p:nvPr/>
        </p:nvSpPr>
        <p:spPr>
          <a:xfrm>
            <a:off x="360566" y="1054680"/>
            <a:ext cx="2145067" cy="360000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D5693"/>
                </a:solidFill>
                <a:highlight>
                  <a:srgbClr val="FFFFFF"/>
                </a:highlight>
                <a:latin typeface="+mj-ea"/>
                <a:ea typeface="+mj-ea"/>
              </a:rPr>
              <a:t>AS-IS</a:t>
            </a:r>
            <a:endParaRPr lang="ko-KR" altLang="en-US" dirty="0">
              <a:solidFill>
                <a:srgbClr val="2D5693"/>
              </a:solidFill>
              <a:highlight>
                <a:srgbClr val="FFFFFF"/>
              </a:highlight>
              <a:latin typeface="+mj-ea"/>
              <a:ea typeface="+mj-ea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EAEE7CB-146B-54C7-F6BC-62B90687901E}"/>
              </a:ext>
            </a:extLst>
          </p:cNvPr>
          <p:cNvSpPr/>
          <p:nvPr/>
        </p:nvSpPr>
        <p:spPr>
          <a:xfrm>
            <a:off x="4026167" y="1054680"/>
            <a:ext cx="1798864" cy="360000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D5693"/>
                </a:solidFill>
                <a:highlight>
                  <a:srgbClr val="FFFFFF"/>
                </a:highlight>
                <a:latin typeface="+mj-ea"/>
                <a:ea typeface="+mj-ea"/>
              </a:rPr>
              <a:t>TO-BE</a:t>
            </a:r>
            <a:endParaRPr lang="ko-KR" altLang="en-US" dirty="0">
              <a:solidFill>
                <a:srgbClr val="2D5693"/>
              </a:solidFill>
              <a:highlight>
                <a:srgbClr val="FFFFFF"/>
              </a:highlight>
              <a:latin typeface="+mj-ea"/>
              <a:ea typeface="+mj-ea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39CE0B7-787F-F342-DEF5-E6203A6AC79B}"/>
              </a:ext>
            </a:extLst>
          </p:cNvPr>
          <p:cNvSpPr/>
          <p:nvPr/>
        </p:nvSpPr>
        <p:spPr>
          <a:xfrm>
            <a:off x="6415173" y="1054680"/>
            <a:ext cx="5416259" cy="360000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D5693"/>
                </a:solidFill>
                <a:highlight>
                  <a:srgbClr val="FFFFFF"/>
                </a:highlight>
                <a:latin typeface="+mj-ea"/>
                <a:ea typeface="+mj-ea"/>
              </a:rPr>
              <a:t>TO-BE</a:t>
            </a:r>
            <a:endParaRPr lang="ko-KR" altLang="en-US" dirty="0">
              <a:solidFill>
                <a:srgbClr val="2D5693"/>
              </a:solidFill>
              <a:highlight>
                <a:srgbClr val="FFFFFF"/>
              </a:highligh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14819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CAE321-8641-D2A5-68FE-95020AE74634}"/>
              </a:ext>
            </a:extLst>
          </p:cNvPr>
          <p:cNvSpPr/>
          <p:nvPr/>
        </p:nvSpPr>
        <p:spPr>
          <a:xfrm>
            <a:off x="0" y="5491"/>
            <a:ext cx="12192000" cy="713586"/>
          </a:xfrm>
          <a:prstGeom prst="rect">
            <a:avLst/>
          </a:prstGeom>
          <a:solidFill>
            <a:srgbClr val="2D56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5BF6B0-55C0-0EB5-5C43-9A167EF66909}"/>
              </a:ext>
            </a:extLst>
          </p:cNvPr>
          <p:cNvSpPr txBox="1"/>
          <p:nvPr/>
        </p:nvSpPr>
        <p:spPr>
          <a:xfrm>
            <a:off x="325586" y="177618"/>
            <a:ext cx="726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612900" algn="l"/>
              </a:tabLst>
            </a:pP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개선업무 설계 및 화면 설계 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- 1)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설정 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7AED32-11C1-CC3F-81A1-0EC9A00911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t="18240" r="22698" b="20893"/>
          <a:stretch/>
        </p:blipFill>
        <p:spPr>
          <a:xfrm>
            <a:off x="9578118" y="102328"/>
            <a:ext cx="2288296" cy="481171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319F019-8134-C44B-BB44-2D7E7986AEB7}"/>
              </a:ext>
            </a:extLst>
          </p:cNvPr>
          <p:cNvCxnSpPr>
            <a:cxnSpLocks/>
          </p:cNvCxnSpPr>
          <p:nvPr/>
        </p:nvCxnSpPr>
        <p:spPr>
          <a:xfrm>
            <a:off x="325586" y="713589"/>
            <a:ext cx="1154082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슬라이드 번호 개체 틀 42">
            <a:extLst>
              <a:ext uri="{FF2B5EF4-FFF2-40B4-BE49-F238E27FC236}">
                <a16:creationId xmlns:a16="http://schemas.microsoft.com/office/drawing/2014/main" id="{6D4EB495-6D34-82B1-CB3A-407E7DC94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454400" cy="365125"/>
          </a:xfrm>
        </p:spPr>
        <p:txBody>
          <a:bodyPr/>
          <a:lstStyle/>
          <a:p>
            <a:fld id="{12E4A7CE-0AEF-4CDB-AE49-E66554760344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5FD2F073-A38E-4113-8392-38D7C47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788A29-B8D8-6AFE-42CB-02277476271F}"/>
              </a:ext>
            </a:extLst>
          </p:cNvPr>
          <p:cNvSpPr txBox="1"/>
          <p:nvPr/>
        </p:nvSpPr>
        <p:spPr>
          <a:xfrm>
            <a:off x="360569" y="5520907"/>
            <a:ext cx="11505846" cy="790004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>
                <a:solidFill>
                  <a:srgbClr val="000000"/>
                </a:solidFill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학습자 본인의 역량을 증명할 수 있는 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‘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디지털 배지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＇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를 조회하고</a:t>
            </a:r>
            <a:endParaRPr lang="en-US" altLang="ko-KR" sz="1600" dirty="0">
              <a:solidFill>
                <a:srgbClr val="000000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>
                <a:solidFill>
                  <a:srgbClr val="000000"/>
                </a:solidFill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커뮤니티 채팅 內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과목 별 공개 여부를 설정할 수 있도록 함</a:t>
            </a:r>
            <a:endParaRPr lang="en-US" altLang="ko-KR" sz="1600" dirty="0">
              <a:solidFill>
                <a:srgbClr val="000000"/>
              </a:solidFill>
              <a:effectLst/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39CE0B7-787F-F342-DEF5-E6203A6AC79B}"/>
              </a:ext>
            </a:extLst>
          </p:cNvPr>
          <p:cNvSpPr/>
          <p:nvPr/>
        </p:nvSpPr>
        <p:spPr>
          <a:xfrm>
            <a:off x="325587" y="1054680"/>
            <a:ext cx="11505846" cy="360000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D5693"/>
                </a:solidFill>
                <a:highlight>
                  <a:srgbClr val="FFFFFF"/>
                </a:highlight>
                <a:latin typeface="+mj-ea"/>
                <a:ea typeface="+mj-ea"/>
              </a:rPr>
              <a:t>TO-BE</a:t>
            </a:r>
            <a:endParaRPr lang="ko-KR" altLang="en-US" dirty="0">
              <a:solidFill>
                <a:srgbClr val="2D5693"/>
              </a:solidFill>
              <a:highlight>
                <a:srgbClr val="FFFFFF"/>
              </a:highlight>
              <a:latin typeface="+mj-ea"/>
              <a:ea typeface="+mj-ea"/>
            </a:endParaRPr>
          </a:p>
        </p:txBody>
      </p:sp>
      <p:pic>
        <p:nvPicPr>
          <p:cNvPr id="2" name="그림 1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607B31CB-ED9A-3CBE-A3E6-48DB42389A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138" y="1621765"/>
            <a:ext cx="6425723" cy="3614470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66688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56F575F-CBE1-620E-CB12-9532B56E391D}"/>
              </a:ext>
            </a:extLst>
          </p:cNvPr>
          <p:cNvSpPr/>
          <p:nvPr/>
        </p:nvSpPr>
        <p:spPr>
          <a:xfrm>
            <a:off x="0" y="5491"/>
            <a:ext cx="12192000" cy="713586"/>
          </a:xfrm>
          <a:prstGeom prst="rect">
            <a:avLst/>
          </a:prstGeom>
          <a:solidFill>
            <a:srgbClr val="2D56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5BF6B0-55C0-0EB5-5C43-9A167EF66909}"/>
              </a:ext>
            </a:extLst>
          </p:cNvPr>
          <p:cNvSpPr txBox="1"/>
          <p:nvPr/>
        </p:nvSpPr>
        <p:spPr>
          <a:xfrm>
            <a:off x="325586" y="177618"/>
            <a:ext cx="726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612900" algn="l"/>
              </a:tabLst>
            </a:pP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개선업무 설계 및 화면 설계 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- 2)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대시보드 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&amp;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캘린더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7AED32-11C1-CC3F-81A1-0EC9A00911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t="18240" r="22698" b="20893"/>
          <a:stretch/>
        </p:blipFill>
        <p:spPr>
          <a:xfrm>
            <a:off x="9578118" y="102328"/>
            <a:ext cx="2288296" cy="481171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319F019-8134-C44B-BB44-2D7E7986AEB7}"/>
              </a:ext>
            </a:extLst>
          </p:cNvPr>
          <p:cNvCxnSpPr>
            <a:cxnSpLocks/>
          </p:cNvCxnSpPr>
          <p:nvPr/>
        </p:nvCxnSpPr>
        <p:spPr>
          <a:xfrm>
            <a:off x="325586" y="713589"/>
            <a:ext cx="1154082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슬라이드 번호 개체 틀 42">
            <a:extLst>
              <a:ext uri="{FF2B5EF4-FFF2-40B4-BE49-F238E27FC236}">
                <a16:creationId xmlns:a16="http://schemas.microsoft.com/office/drawing/2014/main" id="{6D4EB495-6D34-82B1-CB3A-407E7DC94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454400" cy="365125"/>
          </a:xfrm>
        </p:spPr>
        <p:txBody>
          <a:bodyPr/>
          <a:lstStyle/>
          <a:p>
            <a:fld id="{12E4A7CE-0AEF-4CDB-AE49-E66554760344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5FD2F073-A38E-4113-8392-38D7C47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자유형 4">
            <a:extLst>
              <a:ext uri="{FF2B5EF4-FFF2-40B4-BE49-F238E27FC236}">
                <a16:creationId xmlns:a16="http://schemas.microsoft.com/office/drawing/2014/main" id="{B5A54FA7-CF21-07A5-DE28-1624BCA1619F}"/>
              </a:ext>
            </a:extLst>
          </p:cNvPr>
          <p:cNvSpPr/>
          <p:nvPr/>
        </p:nvSpPr>
        <p:spPr>
          <a:xfrm rot="5400000">
            <a:off x="3995359" y="2900117"/>
            <a:ext cx="2022751" cy="1626214"/>
          </a:xfrm>
          <a:custGeom>
            <a:avLst/>
            <a:gdLst>
              <a:gd name="connsiteX0" fmla="*/ 3579435 w 7138415"/>
              <a:gd name="connsiteY0" fmla="*/ 0 h 3384967"/>
              <a:gd name="connsiteX1" fmla="*/ 4608580 w 7138415"/>
              <a:gd name="connsiteY1" fmla="*/ 875588 h 3384967"/>
              <a:gd name="connsiteX2" fmla="*/ 4263802 w 7138415"/>
              <a:gd name="connsiteY2" fmla="*/ 875588 h 3384967"/>
              <a:gd name="connsiteX3" fmla="*/ 4266808 w 7138415"/>
              <a:gd name="connsiteY3" fmla="*/ 983579 h 3384967"/>
              <a:gd name="connsiteX4" fmla="*/ 7138415 w 7138415"/>
              <a:gd name="connsiteY4" fmla="*/ 3384967 h 3384967"/>
              <a:gd name="connsiteX5" fmla="*/ 0 w 7138415"/>
              <a:gd name="connsiteY5" fmla="*/ 3384967 h 3384967"/>
              <a:gd name="connsiteX6" fmla="*/ 2835662 w 7138415"/>
              <a:gd name="connsiteY6" fmla="*/ 964900 h 3384967"/>
              <a:gd name="connsiteX7" fmla="*/ 2842240 w 7138415"/>
              <a:gd name="connsiteY7" fmla="*/ 875588 h 3384967"/>
              <a:gd name="connsiteX8" fmla="*/ 2529836 w 7138415"/>
              <a:gd name="connsiteY8" fmla="*/ 875588 h 338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38415" h="3384967">
                <a:moveTo>
                  <a:pt x="3579435" y="0"/>
                </a:moveTo>
                <a:lnTo>
                  <a:pt x="4608580" y="875588"/>
                </a:lnTo>
                <a:lnTo>
                  <a:pt x="4263802" y="875588"/>
                </a:lnTo>
                <a:lnTo>
                  <a:pt x="4266808" y="983579"/>
                </a:lnTo>
                <a:cubicBezTo>
                  <a:pt x="4349703" y="1947288"/>
                  <a:pt x="5279436" y="3030291"/>
                  <a:pt x="7138415" y="3384967"/>
                </a:cubicBezTo>
                <a:lnTo>
                  <a:pt x="0" y="3384967"/>
                </a:lnTo>
                <a:cubicBezTo>
                  <a:pt x="2006318" y="3043685"/>
                  <a:pt x="2731786" y="1848503"/>
                  <a:pt x="2835662" y="964900"/>
                </a:cubicBezTo>
                <a:lnTo>
                  <a:pt x="2842240" y="875588"/>
                </a:lnTo>
                <a:lnTo>
                  <a:pt x="2529836" y="87558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18000000"/>
            </a:lightRig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174B878-349A-6CA6-EC19-D22AE6223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095" y="1778136"/>
            <a:ext cx="4630437" cy="3450333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D8CF64-31DE-33EA-000F-2D308F82C2C2}"/>
              </a:ext>
            </a:extLst>
          </p:cNvPr>
          <p:cNvSpPr txBox="1"/>
          <p:nvPr/>
        </p:nvSpPr>
        <p:spPr>
          <a:xfrm>
            <a:off x="315310" y="5403596"/>
            <a:ext cx="4651223" cy="790004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0000"/>
                </a:solidFill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5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주차 일정이 잘려 한 달 일정을 한눈에 볼 수 없는 등</a:t>
            </a:r>
            <a:endParaRPr lang="en-US" altLang="ko-KR" sz="1600" dirty="0">
              <a:solidFill>
                <a:srgbClr val="000000"/>
              </a:solidFill>
              <a:effectLst/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>
                <a:solidFill>
                  <a:srgbClr val="0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가독성이 떨어짐</a:t>
            </a:r>
            <a:endParaRPr lang="ko-KR" altLang="en-US" sz="1600" dirty="0">
              <a:effectLst/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1303297-E914-0443-8529-37E2F5154F6B}"/>
              </a:ext>
            </a:extLst>
          </p:cNvPr>
          <p:cNvSpPr/>
          <p:nvPr/>
        </p:nvSpPr>
        <p:spPr>
          <a:xfrm>
            <a:off x="6141493" y="1054680"/>
            <a:ext cx="5700449" cy="360000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D5693"/>
                </a:solidFill>
                <a:highlight>
                  <a:srgbClr val="FFFFFF"/>
                </a:highlight>
                <a:latin typeface="+mj-ea"/>
                <a:ea typeface="+mj-ea"/>
              </a:rPr>
              <a:t>TO-BE</a:t>
            </a:r>
            <a:endParaRPr lang="ko-KR" altLang="en-US" dirty="0">
              <a:solidFill>
                <a:srgbClr val="2D5693"/>
              </a:solidFill>
              <a:highlight>
                <a:srgbClr val="FFFFFF"/>
              </a:highlight>
              <a:latin typeface="+mj-ea"/>
              <a:ea typeface="+mj-ea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6BFEA1C-6D31-E59D-8430-221F2AF96FFB}"/>
              </a:ext>
            </a:extLst>
          </p:cNvPr>
          <p:cNvSpPr/>
          <p:nvPr/>
        </p:nvSpPr>
        <p:spPr>
          <a:xfrm>
            <a:off x="336096" y="1054680"/>
            <a:ext cx="5735432" cy="360000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D5693"/>
                </a:solidFill>
                <a:highlight>
                  <a:srgbClr val="FFFFFF"/>
                </a:highlight>
                <a:latin typeface="+mj-ea"/>
                <a:ea typeface="+mj-ea"/>
              </a:rPr>
              <a:t>AS-IS</a:t>
            </a:r>
            <a:endParaRPr lang="ko-KR" altLang="en-US" dirty="0">
              <a:solidFill>
                <a:srgbClr val="2D5693"/>
              </a:solidFill>
              <a:highlight>
                <a:srgbClr val="FFFFFF"/>
              </a:highlight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04C328-134B-31E1-9C15-59CAF5AC0658}"/>
              </a:ext>
            </a:extLst>
          </p:cNvPr>
          <p:cNvSpPr txBox="1"/>
          <p:nvPr/>
        </p:nvSpPr>
        <p:spPr>
          <a:xfrm>
            <a:off x="5819842" y="5403596"/>
            <a:ext cx="6056847" cy="790004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과제 제출 마감 기한이 다가오면 </a:t>
            </a:r>
            <a:r>
              <a:rPr lang="ko-KR" altLang="en-US" sz="1600" dirty="0" err="1"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미제출</a:t>
            </a:r>
            <a:r>
              <a:rPr lang="ko-KR" altLang="en-US" sz="1600" dirty="0"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과제에 한해 빨갛게 강조하여</a:t>
            </a:r>
            <a:endParaRPr lang="en-US" altLang="ko-KR" sz="1600" dirty="0">
              <a:effectLst/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과제 제출을 잊지 않도록 </a:t>
            </a:r>
            <a:r>
              <a:rPr lang="ko-KR" altLang="en-US" sz="1600" dirty="0" err="1"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도와줌</a:t>
            </a:r>
            <a:endParaRPr lang="ko-KR" altLang="en-US" sz="1600" dirty="0">
              <a:effectLst/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131D3B3-4875-914F-FA37-BF5251C09E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9842" y="1778136"/>
            <a:ext cx="6046572" cy="3450333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246606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예스 고딕 볼드"/>
        <a:ea typeface="예스 고딕 볼드"/>
        <a:cs typeface=""/>
      </a:majorFont>
      <a:minorFont>
        <a:latin typeface="예스 고딕 미디움"/>
        <a:ea typeface="예스 고딕 미디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2522</TotalTime>
  <Words>1477</Words>
  <Application>Microsoft Office PowerPoint</Application>
  <PresentationFormat>와이드스크린</PresentationFormat>
  <Paragraphs>199</Paragraphs>
  <Slides>20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AppleSDGothicNeoSB00</vt:lpstr>
      <vt:lpstr>예스 고딕 볼드</vt:lpstr>
      <vt:lpstr>Spoqa Han Sans</vt:lpstr>
      <vt:lpstr>맑은 고딕</vt:lpstr>
      <vt:lpstr>예스 고딕 미디움</vt:lpstr>
      <vt:lpstr>G마켓 산스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정은서</dc:creator>
  <cp:lastModifiedBy>정은서</cp:lastModifiedBy>
  <cp:revision>48</cp:revision>
  <dcterms:created xsi:type="dcterms:W3CDTF">2023-06-01T13:47:19Z</dcterms:created>
  <dcterms:modified xsi:type="dcterms:W3CDTF">2023-06-05T09:04:38Z</dcterms:modified>
</cp:coreProperties>
</file>